
<file path=[Content_Types].xml><?xml version="1.0" encoding="utf-8"?>
<Types xmlns="http://schemas.openxmlformats.org/package/2006/content-types">
  <Default Extension="png" ContentType="image/png"/>
  <Default Extension="png&amp;ehk=09c0N8s1HVz4692QYlfuAQ&amp;r=0&amp;pid=OfficeInsert" ContentType="image/png"/>
  <Default Extension="png&amp;ehk=mdOXrVcRk61P9YTW98WKSg&amp;r=0&amp;pid=OfficeInsert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png&amp;ehk=P" ContentType="image/png"/>
  <Default Extension="wdp" ContentType="image/vnd.ms-photo"/>
  <Default Extension="avi" ContentType="video/x-msvideo"/>
  <Default Extension="png&amp;ehk=sS1HLOFcB7I0I24FOAtNvQ&amp;r=0&amp;pid=OfficeInsert" ContentType="image/p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65" r:id="rId2"/>
    <p:sldId id="319" r:id="rId3"/>
    <p:sldId id="299" r:id="rId4"/>
    <p:sldId id="317" r:id="rId5"/>
    <p:sldId id="322" r:id="rId6"/>
    <p:sldId id="290" r:id="rId7"/>
    <p:sldId id="328" r:id="rId8"/>
    <p:sldId id="330" r:id="rId9"/>
    <p:sldId id="327" r:id="rId10"/>
    <p:sldId id="323" r:id="rId11"/>
    <p:sldId id="324" r:id="rId12"/>
    <p:sldId id="326" r:id="rId13"/>
    <p:sldId id="325" r:id="rId14"/>
    <p:sldId id="316" r:id="rId15"/>
    <p:sldId id="318" r:id="rId16"/>
    <p:sldId id="315" r:id="rId17"/>
    <p:sldId id="291" r:id="rId18"/>
    <p:sldId id="329" r:id="rId19"/>
    <p:sldId id="300" r:id="rId20"/>
    <p:sldId id="294" r:id="rId21"/>
    <p:sldId id="302" r:id="rId22"/>
    <p:sldId id="304" r:id="rId23"/>
    <p:sldId id="331" r:id="rId24"/>
    <p:sldId id="332" r:id="rId25"/>
    <p:sldId id="305" r:id="rId26"/>
    <p:sldId id="310" r:id="rId27"/>
    <p:sldId id="311" r:id="rId28"/>
    <p:sldId id="306" r:id="rId29"/>
    <p:sldId id="309" r:id="rId30"/>
    <p:sldId id="307" r:id="rId31"/>
    <p:sldId id="312" r:id="rId32"/>
    <p:sldId id="308" r:id="rId33"/>
    <p:sldId id="313" r:id="rId34"/>
    <p:sldId id="320" r:id="rId35"/>
    <p:sldId id="321" r:id="rId36"/>
  </p:sldIdLst>
  <p:sldSz cx="12192000" cy="6858000"/>
  <p:notesSz cx="6858000" cy="9144000"/>
  <p:embeddedFontLst>
    <p:embeddedFont>
      <p:font typeface="210 맨발의청춘 L" panose="02020603020101020101" pitchFamily="18" charset="-127"/>
      <p:regular r:id="rId39"/>
    </p:embeddedFont>
    <p:embeddedFont>
      <p:font typeface="Euphemia" panose="020B0503040102020104" pitchFamily="34" charset="0"/>
      <p:regular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맑은 고딕" panose="020B0503020000020004" pitchFamily="50" charset="-127"/>
      <p:regular r:id="rId41"/>
      <p:bold r:id="rId42"/>
    </p:embeddedFont>
    <p:embeddedFont>
      <p:font typeface="210 맨발의청춘 B" panose="02020603020101020101" pitchFamily="18" charset="-127"/>
      <p:regular r:id="rId43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  <p:cmAuthor id="3" name="병근" initials="BK" lastIdx="1" clrIdx="2">
    <p:extLst>
      <p:ext uri="{19B8F6BF-5375-455C-9EA6-DF929625EA0E}">
        <p15:presenceInfo xmlns:p15="http://schemas.microsoft.com/office/powerpoint/2012/main" userId="병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A349A4"/>
    <a:srgbClr val="C8BFE7"/>
    <a:srgbClr val="880015"/>
    <a:srgbClr val="ED1C24"/>
    <a:srgbClr val="EFE4B0"/>
    <a:srgbClr val="FFA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1" autoAdjust="0"/>
    <p:restoredTop sz="85581" autoAdjust="0"/>
  </p:normalViewPr>
  <p:slideViewPr>
    <p:cSldViewPr>
      <p:cViewPr varScale="1">
        <p:scale>
          <a:sx n="61" d="100"/>
          <a:sy n="61" d="100"/>
        </p:scale>
        <p:origin x="42" y="822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8:11:45.07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4B88966-9A20-4051-BBDF-0257DC7D0983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2018-01-04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BAE14B8-3CC9-472D-9BC5-A84D80684DE2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614678A9-1997-4183-8522-CAB5BE20EFBC}" type="datetime1">
              <a:rPr lang="ko-KR" altLang="en-US" smtClean="0"/>
              <a:pPr algn="r"/>
              <a:t>2018-01-04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B667E1-E601-4AAF-B95C-B25720D70A60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안녕하십니까</a:t>
            </a:r>
            <a:r>
              <a:rPr lang="en-US" altLang="ko-KR" noProof="0" dirty="0"/>
              <a:t>?</a:t>
            </a:r>
          </a:p>
          <a:p>
            <a:r>
              <a:rPr lang="en-US" altLang="ko-KR" noProof="0" dirty="0"/>
              <a:t>Man in the Wild </a:t>
            </a:r>
          </a:p>
          <a:p>
            <a:r>
              <a:rPr lang="en-US" altLang="ko-KR" noProof="0" dirty="0" err="1"/>
              <a:t>RnP</a:t>
            </a:r>
            <a:r>
              <a:rPr lang="en-US" altLang="ko-KR" noProof="0" dirty="0"/>
              <a:t> Team</a:t>
            </a:r>
            <a:r>
              <a:rPr lang="ko-KR" altLang="en-US" noProof="0" dirty="0"/>
              <a:t>의 발표를 맡게 된 </a:t>
            </a:r>
          </a:p>
          <a:p>
            <a:r>
              <a:rPr lang="ko-KR" altLang="en-US" noProof="0" dirty="0"/>
              <a:t>엔터테인먼트 컴퓨팅 </a:t>
            </a:r>
            <a:r>
              <a:rPr lang="en-US" altLang="ko-KR" noProof="0" dirty="0"/>
              <a:t>15</a:t>
            </a:r>
            <a:r>
              <a:rPr lang="ko-KR" altLang="en-US" noProof="0" dirty="0"/>
              <a:t>학번 박 병근이라고 합니다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발표를 시작 하겠습니다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ko-KR" smtClean="0"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3082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92291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첫번째로 비교해 볼 것은</a:t>
            </a:r>
          </a:p>
          <a:p>
            <a:r>
              <a:rPr lang="ko-KR" altLang="en-US" dirty="0"/>
              <a:t>플레이어들의 전투유도 방법에 대해서 비교해 보았습니다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배틀그라운드의</a:t>
            </a:r>
            <a:r>
              <a:rPr lang="ko-KR" altLang="en-US" dirty="0"/>
              <a:t> 기본적인 시스템은 </a:t>
            </a:r>
          </a:p>
          <a:p>
            <a:r>
              <a:rPr lang="ko-KR" altLang="en-US" dirty="0"/>
              <a:t>일정 시간이 지나면 </a:t>
            </a:r>
            <a:r>
              <a:rPr lang="ko-KR" altLang="en-US" dirty="0" err="1"/>
              <a:t>맵을</a:t>
            </a:r>
            <a:r>
              <a:rPr lang="ko-KR" altLang="en-US" dirty="0"/>
              <a:t> 둘러 싸고 있는 자기장이 좁혀지면서 살아남은 플레이어들을 한 곳으로 양치기 개처럼 한곳에 몰아 넣는 역할을 해줍니다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저희 게임은 자기장이 아닌 플레이어 각각이 가지고 있는 허기를 활용하여 동물 오브젝트들을 </a:t>
            </a:r>
            <a:r>
              <a:rPr lang="ko-KR" altLang="en-US" dirty="0" err="1"/>
              <a:t>사냥해야한다는</a:t>
            </a:r>
            <a:r>
              <a:rPr lang="ko-KR" altLang="en-US" dirty="0"/>
              <a:t> 개연성을 부여하였습니다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이 </a:t>
            </a:r>
            <a:r>
              <a:rPr lang="ko-KR" altLang="en-US" dirty="0" err="1"/>
              <a:t>동물오브젝트를</a:t>
            </a:r>
            <a:r>
              <a:rPr lang="ko-KR" altLang="en-US" dirty="0"/>
              <a:t> 맵 레벨디자인을 통해 </a:t>
            </a:r>
          </a:p>
          <a:p>
            <a:r>
              <a:rPr lang="ko-KR" altLang="en-US" dirty="0"/>
              <a:t>동물을 찾아 떠나는 플레이어들의 동선을 어느정도 유도하여 그곳으로 플레이어들은 서서히 모이게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80822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동물을 사냥하기 위해서는 무기를 사용하게 될 것이고 무기를 사용하게 되면 </a:t>
            </a:r>
            <a:r>
              <a:rPr lang="ko-KR" altLang="en-US" dirty="0" err="1"/>
              <a:t>맵에</a:t>
            </a:r>
            <a:r>
              <a:rPr lang="ko-KR" altLang="en-US" dirty="0"/>
              <a:t> 무기를 사용한 플레이어의 위치가 표시가 되게 되고 플레이어는 자신의 위치정보를 적에게 제공이 되는 점을 이용해 다양한 전략적인 요소로 활용할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1392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noProof="0" dirty="0"/>
          </a:p>
          <a:p>
            <a:pPr rtl="0"/>
            <a:r>
              <a:rPr lang="ko-KR" altLang="en-US" noProof="0" dirty="0"/>
              <a:t>저희는 코딩은 </a:t>
            </a:r>
            <a:r>
              <a:rPr lang="ko-KR" altLang="en-US" noProof="0" dirty="0" err="1"/>
              <a:t>비쥬얼을</a:t>
            </a:r>
            <a:r>
              <a:rPr lang="ko-KR" altLang="en-US" noProof="0" dirty="0"/>
              <a:t> 활용하여 유니티 엔진을 사용합니다</a:t>
            </a:r>
            <a:r>
              <a:rPr lang="en-US" altLang="ko-KR" noProof="0" dirty="0"/>
              <a:t>.</a:t>
            </a:r>
          </a:p>
          <a:p>
            <a:pPr rtl="0"/>
            <a:r>
              <a:rPr lang="ko-KR" altLang="en-US" noProof="0" dirty="0"/>
              <a:t>그리고 서버</a:t>
            </a:r>
            <a:r>
              <a:rPr lang="en-US" altLang="ko-KR" noProof="0" dirty="0"/>
              <a:t>,</a:t>
            </a:r>
            <a:r>
              <a:rPr lang="ko-KR" altLang="en-US" noProof="0" dirty="0"/>
              <a:t>데이터연동 관해서는 </a:t>
            </a:r>
            <a:r>
              <a:rPr lang="ko-KR" altLang="en-US" noProof="0" dirty="0" err="1"/>
              <a:t>포톤과</a:t>
            </a:r>
            <a:r>
              <a:rPr lang="ko-KR" altLang="en-US" noProof="0" dirty="0"/>
              <a:t> </a:t>
            </a:r>
            <a:r>
              <a:rPr lang="en-US" altLang="ko-KR" noProof="0" dirty="0" err="1"/>
              <a:t>mysql,json</a:t>
            </a:r>
            <a:r>
              <a:rPr lang="ko-KR" altLang="en-US" noProof="0" dirty="0"/>
              <a:t>을 사용하며 그래픽적 요소로는 맥스와 포토샵을 활용할 것입니다</a:t>
            </a:r>
            <a:r>
              <a:rPr lang="en-US" altLang="ko-KR" noProof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96962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83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noProof="0" dirty="0"/>
          </a:p>
          <a:p>
            <a:pPr rtl="0"/>
            <a:r>
              <a:rPr lang="ko-KR" altLang="en-US" noProof="0" dirty="0"/>
              <a:t>게임의 특징을 두줄로 정리하자면</a:t>
            </a:r>
          </a:p>
          <a:p>
            <a:pPr rtl="0"/>
            <a:r>
              <a:rPr lang="ko-KR" altLang="en-US" noProof="0" dirty="0"/>
              <a:t>방대한 </a:t>
            </a:r>
            <a:r>
              <a:rPr lang="ko-KR" altLang="en-US" noProof="0" dirty="0" err="1"/>
              <a:t>오픈월드맵에서</a:t>
            </a:r>
            <a:r>
              <a:rPr lang="ko-KR" altLang="en-US" noProof="0" dirty="0"/>
              <a:t> 무기와 물품을 활용해</a:t>
            </a:r>
          </a:p>
          <a:p>
            <a:pPr rtl="0"/>
            <a:r>
              <a:rPr lang="ko-KR" altLang="en-US" noProof="0" dirty="0"/>
              <a:t>최후의 </a:t>
            </a:r>
            <a:r>
              <a:rPr lang="en-US" altLang="ko-KR" noProof="0" dirty="0"/>
              <a:t>1</a:t>
            </a:r>
            <a:r>
              <a:rPr lang="ko-KR" altLang="en-US" noProof="0" dirty="0"/>
              <a:t>인 혹은 팀을 가려내는 </a:t>
            </a:r>
            <a:r>
              <a:rPr lang="ko-KR" altLang="en-US" noProof="0" dirty="0" err="1"/>
              <a:t>배틀로얄</a:t>
            </a:r>
            <a:r>
              <a:rPr lang="ko-KR" altLang="en-US" noProof="0" dirty="0"/>
              <a:t> 게임입니다</a:t>
            </a:r>
            <a:r>
              <a:rPr lang="en-US" altLang="ko-KR" noProof="0" dirty="0"/>
              <a:t>.</a:t>
            </a:r>
          </a:p>
          <a:p>
            <a:pPr rtl="0"/>
            <a:endParaRPr lang="en-US" altLang="ko-KR" noProof="0" dirty="0"/>
          </a:p>
          <a:p>
            <a:pPr rtl="0"/>
            <a:r>
              <a:rPr lang="ko-KR" altLang="en-US" noProof="0" dirty="0"/>
              <a:t>허기에 대해서도 다시한번 정리가 되어있습니다</a:t>
            </a:r>
            <a:r>
              <a:rPr lang="en-US" altLang="ko-KR" noProof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490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게임의 배경이 없으면 음식에 간을 </a:t>
            </a:r>
            <a:r>
              <a:rPr lang="ko-KR" altLang="en-US" noProof="0" dirty="0" err="1"/>
              <a:t>안한거마냥</a:t>
            </a:r>
            <a:r>
              <a:rPr lang="ko-KR" altLang="en-US" noProof="0" dirty="0"/>
              <a:t> 맛이 심심할거 같아 이러한 게임의 배경을 제안해 </a:t>
            </a:r>
            <a:r>
              <a:rPr lang="ko-KR" altLang="en-US" noProof="0" dirty="0" err="1"/>
              <a:t>봣고요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71176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이제 실질적인 게임에서 볼 수 있는 구성원들에 대해서 이야기를 해 보겠습니다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83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첫번쨰로 소개할건 플레이어 입니다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다시한번 허기를 강조하고 있으며</a:t>
            </a:r>
          </a:p>
          <a:p>
            <a:r>
              <a:rPr lang="ko-KR" altLang="en-US" noProof="0" dirty="0"/>
              <a:t>캐릭터의 걷는 속도는 </a:t>
            </a:r>
            <a:r>
              <a:rPr lang="en-US" altLang="ko-KR" noProof="0" dirty="0"/>
              <a:t>3m/s</a:t>
            </a:r>
            <a:r>
              <a:rPr lang="ko-KR" altLang="en-US" noProof="0" dirty="0"/>
              <a:t>이며 달리기 </a:t>
            </a:r>
            <a:r>
              <a:rPr lang="ko-KR" altLang="en-US" noProof="0" dirty="0" err="1"/>
              <a:t>동작시</a:t>
            </a:r>
            <a:r>
              <a:rPr lang="ko-KR" altLang="en-US" noProof="0" dirty="0"/>
              <a:t> </a:t>
            </a:r>
            <a:r>
              <a:rPr lang="en-US" altLang="ko-KR" noProof="0" dirty="0"/>
              <a:t>6m/s</a:t>
            </a:r>
            <a:r>
              <a:rPr lang="ko-KR" altLang="en-US" noProof="0" dirty="0"/>
              <a:t>로 상승하게 됩니다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캐릭터의 스케일은 기본적으로</a:t>
            </a:r>
          </a:p>
          <a:p>
            <a:r>
              <a:rPr lang="ko-KR" altLang="en-US" noProof="0" dirty="0"/>
              <a:t>가로세로높이</a:t>
            </a:r>
          </a:p>
          <a:p>
            <a:r>
              <a:rPr lang="en-US" altLang="ko-KR" noProof="0" dirty="0"/>
              <a:t>1:1:1</a:t>
            </a:r>
            <a:r>
              <a:rPr lang="ko-KR" altLang="en-US" noProof="0" dirty="0"/>
              <a:t>을 기준으로 잡습니다</a:t>
            </a:r>
            <a:r>
              <a:rPr lang="en-US" altLang="ko-KR" noProof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869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  <a:p>
            <a:pPr rtl="0"/>
            <a:r>
              <a:rPr lang="ko-KR" altLang="en-US" noProof="0" dirty="0"/>
              <a:t>다음으로 소개할건 </a:t>
            </a:r>
            <a:r>
              <a:rPr lang="ko-KR" altLang="en-US" noProof="0" dirty="0" err="1"/>
              <a:t>맵입니다</a:t>
            </a:r>
            <a:r>
              <a:rPr lang="en-US" altLang="ko-KR" noProof="0" dirty="0"/>
              <a:t>.</a:t>
            </a:r>
          </a:p>
          <a:p>
            <a:pPr rtl="0"/>
            <a:r>
              <a:rPr lang="ko-KR" altLang="en-US" noProof="0" dirty="0"/>
              <a:t>각각 </a:t>
            </a:r>
            <a:r>
              <a:rPr lang="ko-KR" altLang="en-US" noProof="0" dirty="0" err="1"/>
              <a:t>맵을</a:t>
            </a:r>
            <a:r>
              <a:rPr lang="ko-KR" altLang="en-US" noProof="0" dirty="0"/>
              <a:t> 분할하여 그 지역별로 획득할 수 있는 오브젝트를 별도로 만들어 지역의 개성을 부여할 것이고 플레이어들의 기본 베이스캠프는 대칭된 지역에서 시작하게 됩니다</a:t>
            </a:r>
            <a:r>
              <a:rPr lang="en-US" altLang="ko-KR" noProof="0" dirty="0"/>
              <a:t>.</a:t>
            </a:r>
          </a:p>
          <a:p>
            <a:pPr rtl="0"/>
            <a:endParaRPr lang="en-US" altLang="ko-KR" noProof="0" dirty="0"/>
          </a:p>
          <a:p>
            <a:pPr rtl="0"/>
            <a:r>
              <a:rPr lang="ko-KR" altLang="en-US" noProof="0" dirty="0" err="1"/>
              <a:t>맵의</a:t>
            </a:r>
            <a:r>
              <a:rPr lang="ko-KR" altLang="en-US" noProof="0" dirty="0"/>
              <a:t> 사이즈는 가로세로 </a:t>
            </a:r>
            <a:r>
              <a:rPr lang="en-US" altLang="ko-KR" noProof="0" dirty="0"/>
              <a:t>1600</a:t>
            </a:r>
            <a:r>
              <a:rPr lang="ko-KR" altLang="en-US" noProof="0" dirty="0"/>
              <a:t>을 기준으로 하며</a:t>
            </a:r>
          </a:p>
          <a:p>
            <a:pPr rtl="0"/>
            <a:r>
              <a:rPr lang="en-US" altLang="ko-KR" noProof="0" dirty="0"/>
              <a:t>6m/s</a:t>
            </a:r>
            <a:r>
              <a:rPr lang="ko-KR" altLang="en-US" noProof="0" dirty="0"/>
              <a:t>로 한방향으로만 달리면 </a:t>
            </a:r>
            <a:r>
              <a:rPr lang="en-US" altLang="ko-KR" noProof="0" dirty="0"/>
              <a:t>4~5</a:t>
            </a:r>
            <a:r>
              <a:rPr lang="ko-KR" altLang="en-US" noProof="0" dirty="0" err="1"/>
              <a:t>분정도</a:t>
            </a:r>
            <a:r>
              <a:rPr lang="ko-KR" altLang="en-US" noProof="0" dirty="0"/>
              <a:t> 되는 시간이 소모되며 걷는다면 거의 </a:t>
            </a:r>
            <a:r>
              <a:rPr lang="en-US" altLang="ko-KR" noProof="0" dirty="0"/>
              <a:t>8~9</a:t>
            </a:r>
            <a:r>
              <a:rPr lang="ko-KR" altLang="en-US" noProof="0" dirty="0" err="1"/>
              <a:t>분정도</a:t>
            </a:r>
            <a:r>
              <a:rPr lang="ko-KR" altLang="en-US" noProof="0" dirty="0"/>
              <a:t> 되는 시간이 걸립니다</a:t>
            </a:r>
          </a:p>
          <a:p>
            <a:pPr rtl="0"/>
            <a:r>
              <a:rPr lang="ko-KR" altLang="en-US" noProof="0" dirty="0"/>
              <a:t>대각선으로 뛰면 </a:t>
            </a:r>
            <a:r>
              <a:rPr lang="en-US" altLang="ko-KR" noProof="0" dirty="0"/>
              <a:t>6</a:t>
            </a:r>
            <a:r>
              <a:rPr lang="ko-KR" altLang="en-US" noProof="0" dirty="0" err="1"/>
              <a:t>분소모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ppt</a:t>
            </a:r>
            <a:r>
              <a:rPr lang="ko-KR" altLang="en-US" dirty="0"/>
              <a:t>를 보시기 전에 목차를 훑고 지나가겠습니다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크게 총 </a:t>
            </a:r>
            <a:r>
              <a:rPr lang="en-US" altLang="ko-KR" dirty="0"/>
              <a:t>4</a:t>
            </a:r>
            <a:r>
              <a:rPr lang="ko-KR" altLang="en-US" dirty="0"/>
              <a:t>가지의 목차를 중심으로 구성되어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게임소개</a:t>
            </a:r>
            <a:r>
              <a:rPr lang="en-US" altLang="ko-KR" dirty="0"/>
              <a:t>, </a:t>
            </a:r>
            <a:r>
              <a:rPr lang="ko-KR" altLang="en-US" dirty="0"/>
              <a:t>게임의 특징</a:t>
            </a:r>
            <a:r>
              <a:rPr lang="en-US" altLang="ko-KR" dirty="0"/>
              <a:t>, </a:t>
            </a:r>
            <a:r>
              <a:rPr lang="ko-KR" altLang="en-US" dirty="0"/>
              <a:t>게임플레이 그리고 마지막으로 게임을 개발할 기술적 요소에 대하여 기술했습니다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77801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 err="1"/>
              <a:t>중립오브젝트입니다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r>
              <a:rPr lang="ko-KR" altLang="en-US" noProof="0" dirty="0"/>
              <a:t>게임에 심심함을 줄여줄 오브젝트 들입니다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r>
              <a:rPr lang="ko-KR" altLang="en-US" noProof="0" dirty="0"/>
              <a:t>동물은 육식동물</a:t>
            </a:r>
            <a:r>
              <a:rPr lang="en-US" altLang="ko-KR" noProof="0" dirty="0"/>
              <a:t>,</a:t>
            </a:r>
            <a:r>
              <a:rPr lang="ko-KR" altLang="en-US" noProof="0" dirty="0"/>
              <a:t>초식동물이 존재하며</a:t>
            </a:r>
          </a:p>
          <a:p>
            <a:r>
              <a:rPr lang="ko-KR" altLang="en-US" noProof="0" dirty="0"/>
              <a:t>육식동물은 매복</a:t>
            </a:r>
            <a:r>
              <a:rPr lang="en-US" altLang="ko-KR" noProof="0" dirty="0"/>
              <a:t>,</a:t>
            </a:r>
            <a:r>
              <a:rPr lang="ko-KR" altLang="en-US" noProof="0" dirty="0"/>
              <a:t>돌진같은 기본적인 움직임을 갖고 초식동물들은 매우 </a:t>
            </a:r>
            <a:r>
              <a:rPr lang="ko-KR" altLang="en-US" noProof="0" dirty="0" err="1"/>
              <a:t>빠른속도로</a:t>
            </a:r>
            <a:r>
              <a:rPr lang="ko-KR" altLang="en-US" noProof="0" dirty="0"/>
              <a:t> 도망을 칩니다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r>
              <a:rPr lang="ko-KR" altLang="en-US" noProof="0" dirty="0"/>
              <a:t>곤충은 </a:t>
            </a:r>
            <a:r>
              <a:rPr lang="ko-KR" altLang="en-US" noProof="0" dirty="0" err="1"/>
              <a:t>맵의</a:t>
            </a:r>
            <a:r>
              <a:rPr lang="ko-KR" altLang="en-US" noProof="0" dirty="0"/>
              <a:t> 일정한 지역에 플레이어가 돌입하게 되면 지속적인 피해를 입히는 요소이며</a:t>
            </a:r>
          </a:p>
          <a:p>
            <a:endParaRPr lang="ko-KR" altLang="en-US" noProof="0" dirty="0"/>
          </a:p>
          <a:p>
            <a:r>
              <a:rPr lang="ko-KR" altLang="en-US" noProof="0" dirty="0" err="1"/>
              <a:t>함정또한</a:t>
            </a:r>
            <a:r>
              <a:rPr lang="ko-KR" altLang="en-US" noProof="0" dirty="0"/>
              <a:t> </a:t>
            </a:r>
            <a:r>
              <a:rPr lang="ko-KR" altLang="en-US" noProof="0" dirty="0" err="1"/>
              <a:t>중립오브젝트로</a:t>
            </a:r>
            <a:r>
              <a:rPr lang="ko-KR" altLang="en-US" noProof="0" dirty="0"/>
              <a:t> 양쪽 진형 모두 피해를 입힙니다</a:t>
            </a:r>
            <a:r>
              <a:rPr lang="en-US" altLang="ko-KR" noProof="0" dirty="0"/>
              <a:t>.</a:t>
            </a:r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648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아이템은 </a:t>
            </a:r>
          </a:p>
          <a:p>
            <a:r>
              <a:rPr lang="ko-KR" altLang="en-US" noProof="0" dirty="0"/>
              <a:t>생존 서바이벌 </a:t>
            </a:r>
            <a:r>
              <a:rPr lang="ko-KR" altLang="en-US" noProof="0" dirty="0" err="1"/>
              <a:t>게임답게</a:t>
            </a:r>
            <a:endParaRPr lang="ko-KR" altLang="en-US" noProof="0" dirty="0"/>
          </a:p>
          <a:p>
            <a:r>
              <a:rPr lang="ko-KR" altLang="en-US" noProof="0" dirty="0"/>
              <a:t>가방 음식 무기 의료아이템이 존재하며</a:t>
            </a:r>
          </a:p>
          <a:p>
            <a:r>
              <a:rPr lang="ko-KR" altLang="en-US" noProof="0" dirty="0" err="1"/>
              <a:t>맵의</a:t>
            </a:r>
            <a:r>
              <a:rPr lang="ko-KR" altLang="en-US" noProof="0" dirty="0"/>
              <a:t> 지역곳곳에 숨겨져 있는 아이템들을 찾아서 획득할 수 있습니다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30876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23098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12315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게임의 플레이에 대해 알아보도록 하겠습니다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게임의 조작은 키보드와 마우스를 기본으로 하며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18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2</a:t>
            </a:r>
            <a:r>
              <a:rPr lang="ko-KR" altLang="en-US" noProof="0" dirty="0"/>
              <a:t>개 이상의 슬라이드가 필요할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934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그리고 게임의 진행입니다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게임플레이를 시작하면 플레이어는 아이템 </a:t>
            </a:r>
            <a:r>
              <a:rPr lang="ko-KR" altLang="en-US" dirty="0" err="1"/>
              <a:t>파밍과</a:t>
            </a:r>
            <a:r>
              <a:rPr lang="ko-KR" altLang="en-US" dirty="0"/>
              <a:t> 수렵활동을 시작합니다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아이템 </a:t>
            </a:r>
            <a:r>
              <a:rPr lang="ko-KR" altLang="en-US" dirty="0" err="1"/>
              <a:t>파밍과</a:t>
            </a:r>
            <a:r>
              <a:rPr lang="ko-KR" altLang="en-US" dirty="0"/>
              <a:t> 허기가 충분할 시가 공격에 최적화된 상태이며 이 상태를 기본 </a:t>
            </a:r>
            <a:r>
              <a:rPr lang="ko-KR" altLang="en-US" dirty="0" err="1"/>
              <a:t>상태라고정하고</a:t>
            </a:r>
            <a:r>
              <a:rPr lang="ko-KR" altLang="en-US" dirty="0"/>
              <a:t> 적을 발견하게 되면 전투가 발생하게 되는 게임 진행입니다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47480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16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자연스러운 애니메이션의 전환 그리고 카메라 표현을 여러가지 기법을 고안해 현장감을 느낄 수 있도록 하겠다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예를 들자면 상대방에게 피격을 때 흔들리는 카메라를 예로 들 수 있습니다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35024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24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60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78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조준</a:t>
            </a:r>
            <a:r>
              <a:rPr lang="en-US" altLang="ko-KR" dirty="0"/>
              <a:t>, </a:t>
            </a:r>
            <a:r>
              <a:rPr lang="ko-KR" altLang="en-US" dirty="0"/>
              <a:t>사격</a:t>
            </a:r>
            <a:r>
              <a:rPr lang="en-US" altLang="ko-KR" dirty="0"/>
              <a:t>, </a:t>
            </a:r>
            <a:r>
              <a:rPr lang="ko-KR" altLang="en-US" dirty="0"/>
              <a:t>뛰기</a:t>
            </a:r>
            <a:r>
              <a:rPr lang="en-US" altLang="ko-KR" dirty="0"/>
              <a:t>, </a:t>
            </a:r>
            <a:r>
              <a:rPr lang="ko-KR" altLang="en-US" dirty="0"/>
              <a:t>걷기</a:t>
            </a:r>
            <a:r>
              <a:rPr lang="en-US" altLang="ko-KR" dirty="0"/>
              <a:t>, </a:t>
            </a:r>
            <a:r>
              <a:rPr lang="ko-KR" altLang="en-US" dirty="0"/>
              <a:t>앉기</a:t>
            </a:r>
            <a:r>
              <a:rPr lang="en-US" altLang="ko-KR" dirty="0"/>
              <a:t>,</a:t>
            </a:r>
            <a:r>
              <a:rPr lang="ko-KR" altLang="en-US" dirty="0"/>
              <a:t>점프</a:t>
            </a:r>
            <a:r>
              <a:rPr lang="en-US" altLang="ko-KR" dirty="0"/>
              <a:t>,</a:t>
            </a:r>
            <a:r>
              <a:rPr lang="ko-KR" altLang="en-US" dirty="0"/>
              <a:t>배고파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33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3385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35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05500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연구 목적입니다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저희는 유니티 엔진과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그리고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이용한 서버를 구현할 계획이며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최종적으로 다양한 오브젝트를 활용한 게임을 개발할 목적입니다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91161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이 목적들에 대해서 어떻게 저희가 연구를 할 </a:t>
            </a:r>
            <a:r>
              <a:rPr lang="ko-KR" altLang="en-US" dirty="0" err="1"/>
              <a:t>것이냐하면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맥스 포톤 유니티의 기능 숙달을 하며</a:t>
            </a:r>
          </a:p>
          <a:p>
            <a:r>
              <a:rPr lang="ko-KR" altLang="en-US" dirty="0"/>
              <a:t>팀원들과 많은 의사소통을 통해 팀을 다같이 이끌어 나가며</a:t>
            </a:r>
          </a:p>
          <a:p>
            <a:r>
              <a:rPr lang="en-US" altLang="ko-KR" dirty="0"/>
              <a:t>FPS</a:t>
            </a:r>
            <a:r>
              <a:rPr lang="ko-KR" altLang="en-US" dirty="0"/>
              <a:t>전투 시스템을 기반으로 한 게임을 개발할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94424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게임의 소개입니다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게임의 장르는 생존 서바이벌 게임이며</a:t>
            </a:r>
          </a:p>
          <a:p>
            <a:r>
              <a:rPr lang="ko-KR" altLang="en-US" noProof="0" dirty="0"/>
              <a:t>시점은 </a:t>
            </a:r>
            <a:r>
              <a:rPr lang="en-US" altLang="ko-KR" noProof="0" dirty="0"/>
              <a:t>3</a:t>
            </a:r>
            <a:r>
              <a:rPr lang="ko-KR" altLang="en-US" noProof="0" dirty="0"/>
              <a:t>인칭 시점의 등뒤에서 보여지는 백 뷰를 기본으로 합니다</a:t>
            </a:r>
            <a:r>
              <a:rPr lang="en-US" altLang="ko-KR" noProof="0" dirty="0"/>
              <a:t>.</a:t>
            </a:r>
          </a:p>
          <a:p>
            <a:endParaRPr lang="ko-KR" altLang="en-US" noProof="0" dirty="0"/>
          </a:p>
          <a:p>
            <a:r>
              <a:rPr lang="ko-KR" altLang="en-US" noProof="0" dirty="0"/>
              <a:t>거리단위는 유니티에서 기본으로 </a:t>
            </a:r>
            <a:r>
              <a:rPr lang="ko-KR" altLang="en-US" noProof="0" dirty="0" err="1"/>
              <a:t>정해놓은</a:t>
            </a:r>
            <a:r>
              <a:rPr lang="ko-KR" altLang="en-US" noProof="0" dirty="0"/>
              <a:t> 스케일 단위 </a:t>
            </a:r>
            <a:r>
              <a:rPr lang="en-US" altLang="ko-KR" noProof="0" dirty="0"/>
              <a:t>1m</a:t>
            </a:r>
            <a:r>
              <a:rPr lang="ko-KR" altLang="en-US" noProof="0" dirty="0"/>
              <a:t>를 사용하고</a:t>
            </a:r>
          </a:p>
          <a:p>
            <a:endParaRPr lang="ko-KR" altLang="en-US" noProof="0" dirty="0"/>
          </a:p>
          <a:p>
            <a:r>
              <a:rPr lang="ko-KR" altLang="en-US" noProof="0" dirty="0"/>
              <a:t>게임은 수많은 위험요소가 존재하는 섬에서 팀원들과 힘을 합쳐 상대를 몰살시킨다는 게임의 목적을 가지고 플레이를 하게 됩니다</a:t>
            </a:r>
            <a:r>
              <a:rPr lang="en-US" altLang="ko-KR" noProof="0" dirty="0"/>
              <a:t>.</a:t>
            </a:r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2936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플레이어가 무기를 가지고 초식동물을 겨냥하고 있는 모습을 볼 수 있습니다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그리고 </a:t>
            </a:r>
            <a:r>
              <a:rPr lang="en-US" altLang="ko-KR" noProof="0" dirty="0"/>
              <a:t>UI</a:t>
            </a:r>
            <a:r>
              <a:rPr lang="ko-KR" altLang="en-US" noProof="0" dirty="0"/>
              <a:t>로는 왼쪽 상단에 지도와 화면의 </a:t>
            </a:r>
            <a:r>
              <a:rPr lang="en-US" altLang="ko-KR" noProof="0" dirty="0"/>
              <a:t>6</a:t>
            </a:r>
            <a:r>
              <a:rPr lang="ko-KR" altLang="en-US" noProof="0" dirty="0"/>
              <a:t>시 방향에 존재하는 빠른 아이템 전환을 위한 단축키 아이템 그리고 그 오른쪽에는 게이지 바들을 볼 수 있습니다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39227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이제 본 게임과 비교를 해볼 게임을 찾아 보겠습니다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저희는 오픈한지 </a:t>
            </a:r>
            <a:r>
              <a:rPr lang="ko-KR" altLang="en-US" sz="1200" b="0" u="none" strike="noStrike" kern="1200" baseline="0" noProof="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오랜시간이</a:t>
            </a:r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지나지 않았으며 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구입을 해야 할 수 있는 유료게임에도 불구하고 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pc</a:t>
            </a:r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방 점유율이 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30%</a:t>
            </a:r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이상을 차지하고 있는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배틀 그라운드와 비교를 해 보았습니다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20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https://playbattlegrounds.com/main.pu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7001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mdOXrVcRk61P9YTW98WKSg&amp;r=0&amp;pid=OfficeInsert"/><Relationship Id="rId2" Type="http://schemas.openxmlformats.org/officeDocument/2006/relationships/image" Target="../media/image3.png&amp;ehk=09c0N8s1HVz4692QYlfuAQ&amp;r=0&amp;pid=OfficeInsert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lilipilyspirit.deviantart.com/art/Draped-Devils-Ivy-301515878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푸른 언덕 뒤로 떠오르는 태양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 anchor="b">
            <a:normAutofit/>
          </a:bodyPr>
          <a:lstStyle>
            <a:lvl1pPr algn="ctr" rtl="0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 rtl="0">
              <a:buNone/>
              <a:defRPr sz="2800"/>
            </a:lvl2pPr>
            <a:lvl3pPr marL="914400" indent="0" algn="ctr" rtl="0">
              <a:buNone/>
              <a:defRPr sz="2400"/>
            </a:lvl3pPr>
            <a:lvl4pPr marL="1371600" indent="0" algn="ctr" rtl="0">
              <a:buNone/>
              <a:defRPr sz="2000"/>
            </a:lvl4pPr>
            <a:lvl5pPr marL="1828800" indent="0" algn="ctr" rtl="0">
              <a:buNone/>
              <a:defRPr sz="2000"/>
            </a:lvl5pPr>
            <a:lvl6pPr marL="2286000" indent="0" algn="ctr" rtl="0">
              <a:buNone/>
              <a:defRPr sz="2000"/>
            </a:lvl6pPr>
            <a:lvl7pPr marL="2743200" indent="0" algn="ctr" rtl="0">
              <a:buNone/>
              <a:defRPr sz="2000"/>
            </a:lvl7pPr>
            <a:lvl8pPr marL="3200400" indent="0" algn="ctr" rtl="0">
              <a:buNone/>
              <a:defRPr sz="2000"/>
            </a:lvl8pPr>
            <a:lvl9pPr marL="3657600" indent="0" algn="ctr" rtl="0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30541780-B9CA-46C3-8C2C-0A98D015C7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" y="-1"/>
            <a:ext cx="12288816" cy="4725215"/>
          </a:xfrm>
          <a:prstGeom prst="rect">
            <a:avLst/>
          </a:prstGeom>
        </p:spPr>
      </p:pic>
      <p:sp>
        <p:nvSpPr>
          <p:cNvPr id="8" name="슬라이드 번호 개체 틀 11">
            <a:extLst>
              <a:ext uri="{FF2B5EF4-FFF2-40B4-BE49-F238E27FC236}">
                <a16:creationId xmlns:a16="http://schemas.microsoft.com/office/drawing/2014/main" id="{FE3E7298-FF53-4915-B527-3F38B55FC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이 있는 대체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11">
            <a:extLst>
              <a:ext uri="{FF2B5EF4-FFF2-40B4-BE49-F238E27FC236}">
                <a16:creationId xmlns:a16="http://schemas.microsoft.com/office/drawing/2014/main" id="{34E92D7B-1E9A-49C0-B041-5CB65B22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 rtlCol="0"/>
          <a:lstStyle>
            <a:lvl1pPr marL="0" indent="0" algn="ctr" rtl="0">
              <a:buNone/>
              <a:defRPr sz="3200">
                <a:solidFill>
                  <a:schemeClr val="tx2"/>
                </a:solidFill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7D6B7D6-20E6-4732-A302-BB35C46AB76D}"/>
              </a:ext>
            </a:extLst>
          </p:cNvPr>
          <p:cNvSpPr/>
          <p:nvPr userDrawn="1"/>
        </p:nvSpPr>
        <p:spPr>
          <a:xfrm>
            <a:off x="0" y="0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9509760" cy="4127627"/>
          </a:xfrm>
        </p:spPr>
        <p:txBody>
          <a:bodyPr rtlCol="0"/>
          <a:lstStyle>
            <a:lvl1pPr>
              <a:lnSpc>
                <a:spcPct val="50000"/>
              </a:lnSpc>
              <a:defRPr/>
            </a:lvl1pPr>
            <a:lvl2pPr>
              <a:lnSpc>
                <a:spcPct val="50000"/>
              </a:lnSpc>
              <a:defRPr/>
            </a:lvl2pPr>
            <a:lvl3pPr>
              <a:lnSpc>
                <a:spcPct val="50000"/>
              </a:lnSpc>
              <a:defRPr/>
            </a:lvl3pPr>
            <a:lvl4pPr>
              <a:lnSpc>
                <a:spcPct val="50000"/>
              </a:lnSpc>
              <a:defRPr/>
            </a:lvl4pPr>
            <a:lvl5pPr>
              <a:lnSpc>
                <a:spcPct val="50000"/>
              </a:lnSpc>
              <a:defRPr/>
            </a:lvl5pPr>
            <a:lvl6pPr algn="l" rtl="0">
              <a:defRPr/>
            </a:lvl6pPr>
          </a:lstStyle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DD6E8F-F8AC-4E4F-871A-6D515FE901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pic>
        <p:nvPicPr>
          <p:cNvPr id="9" name="그림 8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14DD2C58-C19A-45A3-ABA1-40FF53A34C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3C0960D0-48B8-4A8B-822B-CA2EEF04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D4BEB7E-F0AF-48A3-AE6B-A6D3B5F76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AA9AFD1-8448-4551-BC38-1FC3C26F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/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대체 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11">
            <a:extLst>
              <a:ext uri="{FF2B5EF4-FFF2-40B4-BE49-F238E27FC236}">
                <a16:creationId xmlns:a16="http://schemas.microsoft.com/office/drawing/2014/main" id="{34D3BBCB-2D1A-4E0C-AC1B-2CFF97F3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0ECE5F2-81AA-4605-B028-6FBA391056AF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CA8D9AD5-F248-4919-864A-CFD76CC027D6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  <a:p>
            <a:pPr lvl="5" rtl="0"/>
            <a:r>
              <a:rPr lang="ko-KR" altLang="en-US" dirty="0"/>
              <a:t>여섯째 수준</a:t>
            </a:r>
          </a:p>
          <a:p>
            <a:pPr lvl="6" rtl="0"/>
            <a:r>
              <a:rPr lang="ko-KR" altLang="en-US" dirty="0"/>
              <a:t>일곱째 수준</a:t>
            </a:r>
          </a:p>
          <a:p>
            <a:pPr lvl="7" rtl="0"/>
            <a:r>
              <a:rPr lang="ko-KR" altLang="en-US" dirty="0"/>
              <a:t>여덟째 수준</a:t>
            </a:r>
          </a:p>
          <a:p>
            <a:pPr lvl="8" rtl="0"/>
            <a:r>
              <a:rPr lang="ko-KR" altLang="en-US" dirty="0"/>
              <a:t>아홉째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 cap="all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1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7452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6pPr>
      <a:lvl7pPr marL="219456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7pPr>
      <a:lvl8pPr marL="251460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8pPr>
      <a:lvl9pPr marL="283464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&amp;ehk=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itns7j7v7WAhUKwLwKHdO5CLMQjRwIBw&amp;url=https://www.polygon.com/2017/8/1/16075990/pubg-august-update-patch-notes&amp;psig=AOvVaw1n-Dh4_McyDvaA3piYwYvD&amp;ust=1508577363188606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8.png"/><Relationship Id="rId4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&amp;ehk=09c0N8s1HVz4692QYlfuAQ&amp;r=0&amp;pid=OfficeInsert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&amp;ehk=sS1HLOFcB7I0I24FOAtNvQ&amp;r=0&amp;pid=OfficeInsert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/>
          <a:lstStyle/>
          <a:p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Man</a:t>
            </a:r>
            <a:r>
              <a: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in the </a:t>
            </a:r>
            <a:r>
              <a:rPr lang="en-US" altLang="ko-KR" dirty="0">
                <a:solidFill>
                  <a:schemeClr val="accent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Wild</a:t>
            </a:r>
            <a:endParaRPr lang="ko-KR" altLang="en-US" dirty="0">
              <a:solidFill>
                <a:schemeClr val="accent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RnPTeam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CBBAFD-45BC-4345-8C2D-BD9A77EE1269}"/>
              </a:ext>
            </a:extLst>
          </p:cNvPr>
          <p:cNvSpPr/>
          <p:nvPr/>
        </p:nvSpPr>
        <p:spPr>
          <a:xfrm>
            <a:off x="9480376" y="54819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2015182046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강래민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2015180049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나경종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2015184039 </a:t>
            </a:r>
            <a:r>
              <a:rPr lang="ko-KR" altLang="en-US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박병근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8EDD36-0440-4CD9-A68A-2EB88BFF6771}"/>
              </a:ext>
            </a:extLst>
          </p:cNvPr>
          <p:cNvSpPr/>
          <p:nvPr/>
        </p:nvSpPr>
        <p:spPr>
          <a:xfrm>
            <a:off x="263352" y="4941168"/>
            <a:ext cx="2042160" cy="1764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9F3B5D6-54F0-4887-82C1-F4543D106FF1}"/>
              </a:ext>
            </a:extLst>
          </p:cNvPr>
          <p:cNvCxnSpPr>
            <a:cxnSpLocks/>
          </p:cNvCxnSpPr>
          <p:nvPr/>
        </p:nvCxnSpPr>
        <p:spPr>
          <a:xfrm>
            <a:off x="263352" y="5449951"/>
            <a:ext cx="20421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E4D4D2-0091-4D34-A040-95B5F1D94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1</a:t>
            </a:fld>
            <a:r>
              <a:rPr lang="en-US" altLang="ko-KR"/>
              <a:t> / 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69D7482-D8C2-47FC-A38D-9B5909B5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6026" y="1870154"/>
            <a:ext cx="5839948" cy="4379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A528B9-D2A1-40BB-8ECC-5CF09F9C4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10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51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b="1" i="1" u="sng" dirty="0">
                <a:solidFill>
                  <a:srgbClr val="0070C0"/>
                </a:solidFill>
                <a:latin typeface="+mn-ea"/>
                <a:ea typeface="+mn-ea"/>
              </a:rPr>
              <a:t>플레이어들의 전투 유도 방법</a:t>
            </a:r>
            <a:endParaRPr lang="en-US" altLang="ko-KR" sz="32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1"/>
            <a:endParaRPr lang="en-US" altLang="ko-KR" sz="3000" dirty="0">
              <a:latin typeface="+mn-ea"/>
              <a:ea typeface="+mn-ea"/>
            </a:endParaRPr>
          </a:p>
          <a:p>
            <a:pPr lvl="1"/>
            <a:r>
              <a:rPr lang="ko-KR" altLang="en-US" sz="2400" dirty="0">
                <a:latin typeface="+mn-ea"/>
                <a:ea typeface="+mn-ea"/>
              </a:rPr>
              <a:t>배틀 그라운드 </a:t>
            </a:r>
            <a:endParaRPr lang="en-US" altLang="ko-KR" sz="2400" dirty="0">
              <a:latin typeface="+mn-ea"/>
              <a:ea typeface="+mn-ea"/>
            </a:endParaRP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시간마다 좁아지는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자기장</a:t>
            </a:r>
            <a:endParaRPr lang="en-US" altLang="ko-KR" sz="2200" b="1" i="1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lvl="1"/>
            <a:r>
              <a:rPr lang="en-US" altLang="ko-KR" sz="2400" dirty="0">
                <a:latin typeface="+mn-ea"/>
                <a:ea typeface="+mn-ea"/>
              </a:rPr>
              <a:t>Man in the Wild</a:t>
            </a: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일정 시간</a:t>
            </a:r>
            <a:r>
              <a:rPr lang="en-US" altLang="ko-KR" sz="2200" dirty="0">
                <a:latin typeface="+mn-ea"/>
                <a:ea typeface="+mn-ea"/>
              </a:rPr>
              <a:t>, </a:t>
            </a:r>
            <a:r>
              <a:rPr lang="ko-KR" altLang="en-US" sz="2200" dirty="0">
                <a:latin typeface="+mn-ea"/>
                <a:ea typeface="+mn-ea"/>
              </a:rPr>
              <a:t>활동 마다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소모되는 허기 </a:t>
            </a:r>
            <a:r>
              <a:rPr lang="ko-KR" altLang="en-US" sz="2200" dirty="0">
                <a:latin typeface="+mn-ea"/>
                <a:ea typeface="+mn-ea"/>
              </a:rPr>
              <a:t>를 해결하기 위해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ko-KR" altLang="en-US" sz="2200" dirty="0">
                <a:latin typeface="+mn-ea"/>
                <a:ea typeface="+mn-ea"/>
              </a:rPr>
              <a:t> 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en-US" altLang="ko-KR" sz="2200" dirty="0">
                <a:latin typeface="+mn-ea"/>
                <a:ea typeface="+mn-ea"/>
              </a:rPr>
              <a:t>   </a:t>
            </a:r>
            <a:r>
              <a:rPr lang="ko-KR" altLang="en-US" sz="2200" dirty="0">
                <a:latin typeface="+mn-ea"/>
                <a:ea typeface="+mn-ea"/>
              </a:rPr>
              <a:t>동물 오브젝트를 사냥하며 전장을 좁혀간다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83E879-C065-41F6-997C-DCA1DA2EE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11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21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b="1" i="1" u="sng" dirty="0">
                <a:solidFill>
                  <a:srgbClr val="0070C0"/>
                </a:solidFill>
                <a:latin typeface="+mn-ea"/>
                <a:ea typeface="+mn-ea"/>
              </a:rPr>
              <a:t>동물 오브젝트</a:t>
            </a:r>
            <a:endParaRPr lang="en-US" altLang="ko-KR" sz="26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pPr marL="365760" lvl="1" indent="0">
              <a:buNone/>
            </a:pPr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플레이어는 허기를 해결하기 위해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동물을 사냥</a:t>
            </a:r>
            <a:endParaRPr lang="en-US" altLang="ko-KR" sz="2200" b="1" i="1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2"/>
            <a:endParaRPr lang="en-US" altLang="ko-KR" sz="2000" dirty="0">
              <a:latin typeface="+mn-ea"/>
              <a:ea typeface="+mn-ea"/>
            </a:endParaRPr>
          </a:p>
          <a:p>
            <a:pPr marL="365760" lvl="1" indent="0">
              <a:buNone/>
            </a:pPr>
            <a:r>
              <a:rPr lang="en-US" altLang="ko-KR" sz="2400" dirty="0">
                <a:latin typeface="+mn-ea"/>
                <a:ea typeface="+mn-ea"/>
              </a:rPr>
              <a:t>	</a:t>
            </a:r>
            <a:r>
              <a:rPr lang="ko-KR" altLang="en-US" sz="2200" dirty="0">
                <a:latin typeface="+mn-ea"/>
                <a:ea typeface="+mn-ea"/>
              </a:rPr>
              <a:t>동물을 사냥하기 위해 동물을 찾아내어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총을 사용 </a:t>
            </a:r>
            <a:r>
              <a:rPr lang="ko-KR" altLang="en-US" sz="2200" dirty="0">
                <a:latin typeface="+mn-ea"/>
                <a:ea typeface="+mn-ea"/>
              </a:rPr>
              <a:t>해 발포를 하게 될 것이고 </a:t>
            </a:r>
            <a:endParaRPr lang="en-US" altLang="ko-KR" sz="2200" dirty="0">
              <a:latin typeface="+mn-ea"/>
              <a:ea typeface="+mn-ea"/>
            </a:endParaRPr>
          </a:p>
          <a:p>
            <a:pPr marL="365760" lvl="1" indent="0">
              <a:buNone/>
            </a:pPr>
            <a:endParaRPr lang="en-US" altLang="ko-KR" sz="2200" dirty="0">
              <a:latin typeface="+mn-ea"/>
              <a:ea typeface="+mn-ea"/>
            </a:endParaRPr>
          </a:p>
          <a:p>
            <a:pPr marL="365760" lvl="1" indent="0">
              <a:buNone/>
            </a:pPr>
            <a:r>
              <a:rPr lang="en-US" altLang="ko-KR" sz="2200" dirty="0">
                <a:latin typeface="+mn-ea"/>
                <a:ea typeface="+mn-ea"/>
              </a:rPr>
              <a:t>	</a:t>
            </a:r>
            <a:r>
              <a:rPr lang="ko-KR" altLang="en-US" sz="2200" dirty="0">
                <a:latin typeface="+mn-ea"/>
                <a:ea typeface="+mn-ea"/>
              </a:rPr>
              <a:t>적에게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자신의 위치가 발각 </a:t>
            </a:r>
            <a:r>
              <a:rPr lang="ko-KR" altLang="en-US" sz="2200" dirty="0">
                <a:latin typeface="+mn-ea"/>
                <a:ea typeface="+mn-ea"/>
              </a:rPr>
              <a:t>되며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게임의 긴장감을 증진 </a:t>
            </a:r>
            <a:r>
              <a:rPr lang="ko-KR" altLang="en-US" sz="2200" dirty="0">
                <a:latin typeface="+mn-ea"/>
                <a:ea typeface="+mn-ea"/>
              </a:rPr>
              <a:t>시킨다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C8633C-81A4-4801-8A14-6D68DF74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12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9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b="1" i="1" u="sng" dirty="0">
                <a:solidFill>
                  <a:srgbClr val="0070C0"/>
                </a:solidFill>
                <a:latin typeface="+mn-ea"/>
                <a:ea typeface="+mn-ea"/>
              </a:rPr>
              <a:t>총 소리</a:t>
            </a:r>
            <a:endParaRPr lang="en-US" altLang="ko-KR" sz="26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총을 발포하게 되면 미니 맵 에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위치정보가 표기</a:t>
            </a:r>
            <a:r>
              <a:rPr lang="ko-KR" altLang="en-US" sz="2200" dirty="0">
                <a:latin typeface="+mn-ea"/>
                <a:ea typeface="+mn-ea"/>
              </a:rPr>
              <a:t>가 되며 이 정보를 </a:t>
            </a:r>
            <a:endParaRPr lang="en-US" altLang="ko-KR" sz="2200" dirty="0">
              <a:latin typeface="+mn-ea"/>
              <a:ea typeface="+mn-ea"/>
            </a:endParaRP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ko-KR" altLang="en-US" sz="2200">
                <a:latin typeface="+mn-ea"/>
                <a:ea typeface="+mn-ea"/>
              </a:rPr>
              <a:t>이용해 </a:t>
            </a:r>
            <a:r>
              <a:rPr lang="ko-KR" altLang="en-US" sz="2200" dirty="0">
                <a:latin typeface="+mn-ea"/>
                <a:ea typeface="+mn-ea"/>
              </a:rPr>
              <a:t>상대를 속일 수 있으며 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en-US" altLang="ko-KR" sz="2200" dirty="0">
                <a:latin typeface="+mn-ea"/>
                <a:ea typeface="+mn-ea"/>
              </a:rPr>
              <a:t>   </a:t>
            </a:r>
            <a:r>
              <a:rPr lang="ko-KR" altLang="en-US" sz="2200" dirty="0">
                <a:latin typeface="+mn-ea"/>
                <a:ea typeface="+mn-ea"/>
              </a:rPr>
              <a:t>상대방을 공략할 수 있는 전략적인 요소가 된다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9D1F0E-95EA-4601-B0C2-55FB596D3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13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63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Visual Studio 2017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2017.2.0f3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 2017</a:t>
            </a: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PhotoShop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GitHub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MySQL</a:t>
            </a: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json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7B9A18-4944-4598-A24A-AE0B865FB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3212976"/>
            <a:ext cx="4583832" cy="2575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C2B5CA-752B-4E33-8449-922F23FF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14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36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9EC748-AB79-46BA-8015-CA79B780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15</a:t>
            </a:fld>
            <a:r>
              <a:rPr lang="en-US" altLang="ko-KR"/>
              <a:t> 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23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방대한 오픈 월드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맵에서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무기와 물품을 활용하여 오브젝트를 사냥하며 캐릭터를 성장시키고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최후의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 혹은 팀을 가려내는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배틀로얄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구성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게임진행의 핵심적인 요소 </a:t>
            </a:r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endParaRPr lang="en-US" altLang="ko-KR" sz="2400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400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플레이어의 이동을 이끌어 내는 요소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허기는 일정시간마다 소모되며 움직일수록 더 소모된다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채우지 않을 시 </a:t>
            </a:r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아사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000" dirty="0"/>
              <a:t>餓死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하게 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동물 오브젝트를 사냥 함으로써 얻는 아이템으로 허기 회복가능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오브젝트를 배치 함으로써 </a:t>
            </a:r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동선과 전장을 유도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한다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2A3C2D-E3B2-4CE8-99EF-27CB9B94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16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8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 세계대전 당시 대서양에 위치한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라로레아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섬은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독일군이 중요 실험을 하는 전략적 요충지다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독일군은 세계대전을 끝낼 중요한 무기개발이 마무리 단계에 접어들게 되고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이를 눈치챈 연합군에서는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특수임무를 하달 받은 요원들을 투입 시키게 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 descr="물, 실외, 보트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02E1E7FD-E2AE-491D-ABBD-4DD488B8B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99" y="3645024"/>
            <a:ext cx="4319601" cy="28833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9774D2-7FB6-4049-A350-4929E150F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17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구성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92A19-34DE-441C-BA20-5728E992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18</a:t>
            </a:fld>
            <a:r>
              <a:rPr lang="en-US" altLang="ko-KR"/>
              <a:t> 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866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F179991-3DA9-4CE0-990C-1796BFAC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87688" y="3284984"/>
            <a:ext cx="9144000" cy="4572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플레이어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생존과 직접적인 연관이 되는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존재한다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허기라는 생존 조건으로 오브젝트 활용을 통한 게임플레이를 유도한다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걷는 속도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3m/s 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달리기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6m/s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스케일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(x):1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세로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(z):1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높이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(y):1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4" name="그림 13" descr="사람, 남자, 벽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CD034189-2F4C-4015-8EFB-8D62A5652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24" y="2924146"/>
            <a:ext cx="1619476" cy="28960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610A34-7549-44CD-A40B-E5D72BE4F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19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49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97BFD14-7FC4-4100-9D32-77091A309E78}"/>
              </a:ext>
            </a:extLst>
          </p:cNvPr>
          <p:cNvSpPr/>
          <p:nvPr/>
        </p:nvSpPr>
        <p:spPr>
          <a:xfrm>
            <a:off x="5231904" y="404664"/>
            <a:ext cx="6480720" cy="573946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B9D757-B4BF-41A6-B34A-3D9C261B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BD3585-9CC8-4890-B5A8-07ABE682C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EA6D32-76E1-4673-9EA3-285C83A48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892" y="685800"/>
            <a:ext cx="3052264" cy="5767536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연구 목적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분석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타 게임과의 비교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Font typeface="+mj-lt"/>
              <a:buAutoNum type="arabicPeriod"/>
            </a:pP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90789590-DDE4-4E3F-9E67-D3E5D5090520}"/>
              </a:ext>
            </a:extLst>
          </p:cNvPr>
          <p:cNvSpPr txBox="1">
            <a:spLocks/>
          </p:cNvSpPr>
          <p:nvPr/>
        </p:nvSpPr>
        <p:spPr>
          <a:xfrm>
            <a:off x="8689224" y="713874"/>
            <a:ext cx="2749332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5544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8745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1945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25146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28346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  </a:t>
            </a: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플레이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게임플레이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조작 방법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진행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  </a:t>
            </a: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클라이언트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기획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분야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일정 및    역할 분담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05F7B9-1E99-4D47-BC51-550ECBB1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2</a:t>
            </a:fld>
            <a:r>
              <a:rPr lang="en-US" altLang="ko-KR"/>
              <a:t> / 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70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5C8A4B-A2A6-4C33-9B3B-3809A14ACB34}"/>
              </a:ext>
            </a:extLst>
          </p:cNvPr>
          <p:cNvSpPr txBox="1"/>
          <p:nvPr/>
        </p:nvSpPr>
        <p:spPr>
          <a:xfrm>
            <a:off x="1847528" y="1844824"/>
            <a:ext cx="41044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지역별로 출몰하는 </a:t>
            </a:r>
            <a:r>
              <a:rPr lang="ko-KR" altLang="en-US" b="1" i="1" dirty="0">
                <a:solidFill>
                  <a:srgbClr val="0070C0"/>
                </a:solidFill>
              </a:rPr>
              <a:t>오브젝트와 지형 </a:t>
            </a:r>
            <a:r>
              <a:rPr lang="ko-KR" altLang="en-US" dirty="0"/>
              <a:t>을 다르게 해주어 특징을 가지는 지역을 만들어 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플레이어들은 정반대의 위치하는</a:t>
            </a:r>
            <a:endParaRPr lang="en-US" altLang="ko-KR" dirty="0"/>
          </a:p>
          <a:p>
            <a:r>
              <a:rPr lang="ko-KR" altLang="en-US" dirty="0" err="1"/>
              <a:t>스폰</a:t>
            </a:r>
            <a:r>
              <a:rPr lang="ko-KR" altLang="en-US" dirty="0"/>
              <a:t> 지역에서 시작하게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Scene size : 1600 x 1600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m)</a:t>
            </a:r>
          </a:p>
          <a:p>
            <a:endParaRPr lang="en-US" altLang="ko-KR" dirty="0"/>
          </a:p>
          <a:p>
            <a:r>
              <a:rPr lang="ko-KR" altLang="en-US" dirty="0"/>
              <a:t>예상 플레이타임 </a:t>
            </a:r>
            <a:r>
              <a:rPr lang="en-US" altLang="ko-KR" dirty="0"/>
              <a:t>: 20~30</a:t>
            </a:r>
            <a:r>
              <a:rPr lang="ko-KR" altLang="en-US" dirty="0"/>
              <a:t>분 </a:t>
            </a:r>
            <a:endParaRPr lang="en-US" altLang="ko-KR" dirty="0"/>
          </a:p>
        </p:txBody>
      </p:sp>
      <p:pic>
        <p:nvPicPr>
          <p:cNvPr id="4" name="그림 3" descr="지도, 텍스트, 와이어이(가) 표시된 사진&#10;&#10;매우 높은 신뢰도로 생성된 설명">
            <a:extLst>
              <a:ext uri="{FF2B5EF4-FFF2-40B4-BE49-F238E27FC236}">
                <a16:creationId xmlns:a16="http://schemas.microsoft.com/office/drawing/2014/main" id="{879C25E2-DA4B-4770-A648-07A49693E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1340768"/>
            <a:ext cx="4782845" cy="4535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179B4E-4459-4E33-8C33-82F02A1A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20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중립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탐지범위가 길며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매복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돌진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특징을 가진다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곤충 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특정 위치에 진입하게 되면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일정시간동안 피해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입는다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함정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적군이 설치한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트랩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095AF4-42B1-4A3A-BF6E-42A8626F6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9931" l="10000" r="90000">
                        <a14:foregroundMark x1="22708" y1="9375" x2="24479" y2="10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06" y="3917630"/>
            <a:ext cx="4331973" cy="259918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15F763-BA31-48B3-B5A8-DB772DF6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21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94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hlinkClick r:id="rId3"/>
            <a:extLst>
              <a:ext uri="{FF2B5EF4-FFF2-40B4-BE49-F238E27FC236}">
                <a16:creationId xmlns:a16="http://schemas.microsoft.com/office/drawing/2014/main" id="{34233870-D45D-48BD-A36D-6EEDC038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72" b="98611" l="10000" r="90000">
                        <a14:foregroundMark x1="56354" y1="3611" x2="54688" y2="26667"/>
                        <a14:foregroundMark x1="52604" y1="35833" x2="52396" y2="39028"/>
                        <a14:foregroundMark x1="48750" y1="42917" x2="52812" y2="40278"/>
                        <a14:foregroundMark x1="52708" y1="48750" x2="53021" y2="55833"/>
                        <a14:foregroundMark x1="53021" y1="55833" x2="52292" y2="58333"/>
                        <a14:foregroundMark x1="57188" y1="84722" x2="57093" y2="97313"/>
                        <a14:foregroundMark x1="50938" y1="45417" x2="52396" y2="45139"/>
                        <a14:foregroundMark x1="51354" y1="46944" x2="51771" y2="48750"/>
                        <a14:foregroundMark x1="48125" y1="42917" x2="48125" y2="43056"/>
                        <a14:foregroundMark x1="47813" y1="29722" x2="50625" y2="30833"/>
                        <a14:foregroundMark x1="62813" y1="18750" x2="60833" y2="16944"/>
                        <a14:foregroundMark x1="58438" y1="28750" x2="58438" y2="27778"/>
                        <a14:foregroundMark x1="52396" y1="79861" x2="52188" y2="79722"/>
                        <a14:foregroundMark x1="66875" y1="22917" x2="66771" y2="23472"/>
                        <a14:backgroundMark x1="37188" y1="49861" x2="37292" y2="78194"/>
                        <a14:backgroundMark x1="29583" y1="83056" x2="17083" y2="88889"/>
                        <a14:backgroundMark x1="62500" y1="92500" x2="62500" y2="95972"/>
                        <a14:backgroundMark x1="62396" y1="89722" x2="60313" y2="96250"/>
                        <a14:backgroundMark x1="61979" y1="87361" x2="61563" y2="88472"/>
                        <a14:backgroundMark x1="51979" y1="99306" x2="62500" y2="99306"/>
                        <a14:backgroundMark x1="59062" y1="33333" x2="59062" y2="35556"/>
                        <a14:backgroundMark x1="40938" y1="56528" x2="41458" y2="72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0698" y="67523"/>
            <a:ext cx="6795499" cy="688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아이템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가방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기본적으로 주어지는 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강화를 통해 확장할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음식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오브젝트를 통해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취식을 하여 허기를 채울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총기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랜덤으로 맵 의 곳곳에 숨겨져 있으며 착용 가능한 레벨이 존재한다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총기 장착 아이템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총기와 마찬가지로 섬의 곳곳에 숨겨져 있으며 총기에 장착이 가능하다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의료 아이템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파밍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을 통해서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CA87AA-A6F5-443F-AB1A-2198F7F78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22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5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총기 강화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총기 강화를 통해 총기를 강력하게 업그레이드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dirty="0">
              <a:solidFill>
                <a:schemeClr val="bg2">
                  <a:lumMod val="1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섬의 곳곳에 존재하는 장착아이템을 찾아 조립하여 무기를 강화한다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solidFill>
                <a:schemeClr val="bg2">
                  <a:lumMod val="1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Ex)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데미지 증가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연사속도 증가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…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15F763-BA31-48B3-B5A8-DB772DF6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23</a:t>
            </a:fld>
            <a:r>
              <a:rPr lang="en-US" altLang="ko-KR"/>
              <a:t> / 31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0E71C3-88A1-4162-BF9D-2B3834904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344" r="99375">
                        <a14:foregroundMark x1="27656" y1="40938" x2="55781" y2="38750"/>
                        <a14:foregroundMark x1="55781" y1="38750" x2="55781" y2="38750"/>
                        <a14:foregroundMark x1="71875" y1="38750" x2="38438" y2="39688"/>
                        <a14:foregroundMark x1="64063" y1="36563" x2="49219" y2="36563"/>
                        <a14:foregroundMark x1="64063" y1="36250" x2="47969" y2="37188"/>
                        <a14:foregroundMark x1="62500" y1="36563" x2="48125" y2="36250"/>
                        <a14:foregroundMark x1="48125" y1="36250" x2="42813" y2="36250"/>
                        <a14:foregroundMark x1="62344" y1="37188" x2="48594" y2="37813"/>
                        <a14:foregroundMark x1="47500" y1="39375" x2="35469" y2="42500"/>
                        <a14:foregroundMark x1="35469" y1="42500" x2="25156" y2="41875"/>
                        <a14:foregroundMark x1="25156" y1="41875" x2="40625" y2="44375"/>
                        <a14:foregroundMark x1="20781" y1="39375" x2="42344" y2="46250"/>
                        <a14:foregroundMark x1="34563" y1="46730" x2="17031" y2="47813"/>
                        <a14:foregroundMark x1="36288" y1="46624" x2="35289" y2="46685"/>
                        <a14:foregroundMark x1="42344" y1="46250" x2="38302" y2="46500"/>
                        <a14:foregroundMark x1="17031" y1="47813" x2="22344" y2="36250"/>
                        <a14:foregroundMark x1="34979" y1="48547" x2="22188" y2="45000"/>
                        <a14:foregroundMark x1="37969" y1="49375" x2="37434" y2="49227"/>
                        <a14:foregroundMark x1="22188" y1="45000" x2="15000" y2="37500"/>
                        <a14:foregroundMark x1="50938" y1="56250" x2="26563" y2="32813"/>
                        <a14:foregroundMark x1="39761" y1="51447" x2="47344" y2="62500"/>
                        <a14:foregroundMark x1="37727" y1="48484" x2="39231" y2="50675"/>
                        <a14:foregroundMark x1="28906" y1="35625" x2="36340" y2="46461"/>
                        <a14:foregroundMark x1="34873" y1="48083" x2="25781" y2="38125"/>
                        <a14:foregroundMark x1="39518" y1="52696" x2="53438" y2="67188"/>
                        <a14:foregroundMark x1="30625" y1="43438" x2="34806" y2="47791"/>
                        <a14:foregroundMark x1="30726" y1="49401" x2="25938" y2="45625"/>
                        <a14:foregroundMark x1="53281" y1="67188" x2="37929" y2="55081"/>
                        <a14:foregroundMark x1="33449" y1="54451" x2="45625" y2="69063"/>
                        <a14:foregroundMark x1="30781" y1="51250" x2="33334" y2="54314"/>
                        <a14:foregroundMark x1="45625" y1="69063" x2="25156" y2="51250"/>
                        <a14:foregroundMark x1="14375" y1="45000" x2="54531" y2="79688"/>
                        <a14:foregroundMark x1="54531" y1="79688" x2="54531" y2="79688"/>
                        <a14:foregroundMark x1="56094" y1="80625" x2="19531" y2="44375"/>
                        <a14:foregroundMark x1="19375" y1="45625" x2="40625" y2="77500"/>
                        <a14:foregroundMark x1="40625" y1="77500" x2="43438" y2="79063"/>
                        <a14:foregroundMark x1="91719" y1="31875" x2="89219" y2="51875"/>
                        <a14:foregroundMark x1="89219" y1="51875" x2="89219" y2="51875"/>
                        <a14:foregroundMark x1="94219" y1="37188" x2="99375" y2="47500"/>
                        <a14:foregroundMark x1="98750" y1="33750" x2="93594" y2="56563"/>
                        <a14:foregroundMark x1="95469" y1="40313" x2="94531" y2="50000"/>
                        <a14:foregroundMark x1="99219" y1="38125" x2="88438" y2="52500"/>
                        <a14:foregroundMark x1="89844" y1="42813" x2="89063" y2="52188"/>
                        <a14:foregroundMark x1="92813" y1="36563" x2="86719" y2="54688"/>
                        <a14:foregroundMark x1="90781" y1="40625" x2="85469" y2="53750"/>
                        <a14:foregroundMark x1="88281" y1="40000" x2="84531" y2="50313"/>
                        <a14:foregroundMark x1="88438" y1="35313" x2="82031" y2="52500"/>
                        <a14:foregroundMark x1="87031" y1="29063" x2="79375" y2="45938"/>
                        <a14:foregroundMark x1="79375" y1="45938" x2="79219" y2="46250"/>
                        <a14:foregroundMark x1="81875" y1="33125" x2="77500" y2="46563"/>
                        <a14:foregroundMark x1="83281" y1="26563" x2="77500" y2="47188"/>
                        <a14:foregroundMark x1="82969" y1="30938" x2="75313" y2="52188"/>
                        <a14:foregroundMark x1="82969" y1="32500" x2="75000" y2="52188"/>
                        <a14:foregroundMark x1="84063" y1="22188" x2="74531" y2="46250"/>
                        <a14:foregroundMark x1="81094" y1="28750" x2="72031" y2="52500"/>
                        <a14:foregroundMark x1="77969" y1="34688" x2="70625" y2="51250"/>
                        <a14:foregroundMark x1="77656" y1="27187" x2="68594" y2="48750"/>
                        <a14:foregroundMark x1="74531" y1="31875" x2="67344" y2="50938"/>
                        <a14:foregroundMark x1="72031" y1="33125" x2="64531" y2="51563"/>
                        <a14:foregroundMark x1="69844" y1="32500" x2="62031" y2="51563"/>
                        <a14:foregroundMark x1="68438" y1="27187" x2="57500" y2="52500"/>
                        <a14:foregroundMark x1="62344" y1="38438" x2="54531" y2="56563"/>
                        <a14:foregroundMark x1="54531" y1="56563" x2="54531" y2="56563"/>
                        <a14:foregroundMark x1="60469" y1="34688" x2="52812" y2="54063"/>
                        <a14:foregroundMark x1="60625" y1="26875" x2="50781" y2="53125"/>
                        <a14:foregroundMark x1="61094" y1="21875" x2="49219" y2="48438"/>
                        <a14:foregroundMark x1="57656" y1="22500" x2="48594" y2="49375"/>
                        <a14:foregroundMark x1="56719" y1="24688" x2="47656" y2="49063"/>
                        <a14:foregroundMark x1="51719" y1="29063" x2="44844" y2="47813"/>
                        <a14:foregroundMark x1="50313" y1="25625" x2="43750" y2="46250"/>
                        <a14:foregroundMark x1="46228" y1="35405" x2="40781" y2="51250"/>
                        <a14:foregroundMark x1="51094" y1="21250" x2="46347" y2="35059"/>
                        <a14:foregroundMark x1="52969" y1="20938" x2="41875" y2="48438"/>
                        <a14:foregroundMark x1="52500" y1="28125" x2="45641" y2="28379"/>
                        <a14:foregroundMark x1="36393" y1="24063" x2="29063" y2="24063"/>
                        <a14:foregroundMark x1="44688" y1="24063" x2="39109" y2="24063"/>
                        <a14:foregroundMark x1="31884" y1="27164" x2="29531" y2="27813"/>
                        <a14:foregroundMark x1="33061" y1="26839" x2="32317" y2="27044"/>
                        <a14:foregroundMark x1="43125" y1="24063" x2="39774" y2="24987"/>
                        <a14:foregroundMark x1="33121" y1="30537" x2="18906" y2="33438"/>
                        <a14:foregroundMark x1="33025" y1="26875" x2="24688" y2="26875"/>
                        <a14:foregroundMark x1="34322" y1="36476" x2="3125" y2="43438"/>
                        <a14:foregroundMark x1="26719" y1="50000" x2="13750" y2="47188"/>
                        <a14:foregroundMark x1="13750" y1="47188" x2="13750" y2="47188"/>
                        <a14:foregroundMark x1="27187" y1="58438" x2="17813" y2="52500"/>
                        <a14:foregroundMark x1="28594" y1="64063" x2="19375" y2="54063"/>
                        <a14:foregroundMark x1="27656" y1="65000" x2="18750" y2="51563"/>
                        <a14:foregroundMark x1="28906" y1="65938" x2="27187" y2="67500"/>
                        <a14:foregroundMark x1="26250" y1="63750" x2="29375" y2="69688"/>
                        <a14:foregroundMark x1="25938" y1="64688" x2="29531" y2="71875"/>
                        <a14:foregroundMark x1="29531" y1="71563" x2="19063" y2="57813"/>
                        <a14:foregroundMark x1="21563" y1="59375" x2="27969" y2="72500"/>
                        <a14:foregroundMark x1="27969" y1="72500" x2="28594" y2="73125"/>
                        <a14:foregroundMark x1="29063" y1="73750" x2="15313" y2="51875"/>
                        <a14:foregroundMark x1="20781" y1="56250" x2="27656" y2="74375"/>
                        <a14:foregroundMark x1="27344" y1="73750" x2="14219" y2="46250"/>
                        <a14:foregroundMark x1="14219" y1="42188" x2="15000" y2="75000"/>
                        <a14:foregroundMark x1="13750" y1="38750" x2="9375" y2="21875"/>
                        <a14:foregroundMark x1="11563" y1="25938" x2="19688" y2="64688"/>
                        <a14:foregroundMark x1="19844" y1="65000" x2="9063" y2="33438"/>
                        <a14:foregroundMark x1="8906" y1="33125" x2="10313" y2="71875"/>
                        <a14:foregroundMark x1="10625" y1="58125" x2="5469" y2="24063"/>
                        <a14:foregroundMark x1="5469" y1="24688" x2="3438" y2="69375"/>
                        <a14:foregroundMark x1="2344" y1="20313" x2="4063" y2="72500"/>
                        <a14:foregroundMark x1="6094" y1="38750" x2="2344" y2="66875"/>
                        <a14:foregroundMark x1="2344" y1="66875" x2="2344" y2="66875"/>
                        <a14:foregroundMark x1="4219" y1="31563" x2="3125" y2="47813"/>
                        <a14:foregroundMark x1="36188" y1="24656" x2="21719" y2="19063"/>
                        <a14:foregroundMark x1="28281" y1="23750" x2="36222" y2="24558"/>
                        <a14:foregroundMark x1="36696" y1="23186" x2="30156" y2="19063"/>
                        <a14:foregroundMark x1="39169" y1="24745" x2="38926" y2="24592"/>
                        <a14:foregroundMark x1="35458" y1="25169" x2="35895" y2="25644"/>
                        <a14:foregroundMark x1="31563" y1="20938" x2="35147" y2="24832"/>
                        <a14:foregroundMark x1="45987" y1="35425" x2="51719" y2="37813"/>
                        <a14:foregroundMark x1="48906" y1="24688" x2="52812" y2="42813"/>
                        <a14:foregroundMark x1="52812" y1="42813" x2="55000" y2="47188"/>
                        <a14:foregroundMark x1="60313" y1="31875" x2="80938" y2="51563"/>
                        <a14:foregroundMark x1="80938" y1="51563" x2="81875" y2="51875"/>
                        <a14:foregroundMark x1="81875" y1="40938" x2="90313" y2="54688"/>
                        <a14:foregroundMark x1="87344" y1="41563" x2="96250" y2="51250"/>
                        <a14:foregroundMark x1="98594" y1="42500" x2="99219" y2="46563"/>
                        <a14:backgroundMark x1="45000" y1="30938" x2="41250" y2="31250"/>
                        <a14:backgroundMark x1="35313" y1="33125" x2="40469" y2="31875"/>
                        <a14:backgroundMark x1="36719" y1="30625" x2="43281" y2="30625"/>
                        <a14:backgroundMark x1="36875" y1="28750" x2="40781" y2="30312"/>
                        <a14:backgroundMark x1="36875" y1="29688" x2="35156" y2="31250"/>
                        <a14:backgroundMark x1="35313" y1="30938" x2="36250" y2="29375"/>
                        <a14:backgroundMark x1="36250" y1="29375" x2="34375" y2="31250"/>
                        <a14:backgroundMark x1="34375" y1="31250" x2="35313" y2="29688"/>
                        <a14:backgroundMark x1="36875" y1="29063" x2="35313" y2="29688"/>
                        <a14:backgroundMark x1="33750" y1="30625" x2="33281" y2="30938"/>
                        <a14:backgroundMark x1="34219" y1="29688" x2="33750" y2="31250"/>
                        <a14:backgroundMark x1="35313" y1="27187" x2="37813" y2="27813"/>
                        <a14:backgroundMark x1="44844" y1="28438" x2="44219" y2="29688"/>
                        <a14:backgroundMark x1="43906" y1="29375" x2="45625" y2="28438"/>
                        <a14:backgroundMark x1="36094" y1="50938" x2="35313" y2="53438"/>
                        <a14:backgroundMark x1="33281" y1="50938" x2="32969" y2="52500"/>
                        <a14:backgroundMark x1="35156" y1="50313" x2="36406" y2="51250"/>
                        <a14:backgroundMark x1="36406" y1="50000" x2="37188" y2="50000"/>
                        <a14:backgroundMark x1="37188" y1="50000" x2="37031" y2="51875"/>
                        <a14:backgroundMark x1="36875" y1="52188" x2="35313" y2="50000"/>
                        <a14:backgroundMark x1="35313" y1="49688" x2="37344" y2="4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8088" y="4173805"/>
            <a:ext cx="5159896" cy="271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6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보스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팀원들과 협동을 통해 보스 오브젝트를 공략하라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섬의 특수 지역에 존재하는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보스급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중립 오브젝트를 공략하여 전략적 도움을 얻는다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Ex)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이동속도 증가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대량의 캐릭터 경험치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15F763-BA31-48B3-B5A8-DB772DF6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24</a:t>
            </a:fld>
            <a:r>
              <a:rPr lang="en-US" altLang="ko-KR"/>
              <a:t> / 31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D68413-0B0D-4581-A199-B32823E95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079" y1="40554" x2="31240" y2="42317"/>
                        <a14:foregroundMark x1="45089" y1="60453" x2="44283" y2="62469"/>
                        <a14:foregroundMark x1="25926" y1="35013" x2="26570" y2="35516"/>
                        <a14:foregroundMark x1="26570" y1="35264" x2="26570" y2="35516"/>
                        <a14:foregroundMark x1="26570" y1="35516" x2="26087" y2="35516"/>
                        <a14:foregroundMark x1="38808" y1="48111" x2="35427" y2="49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3058287"/>
            <a:ext cx="59150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플레이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AEBCDD-2ED6-4EC6-B880-0EEE39EC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25</a:t>
            </a:fld>
            <a:r>
              <a:rPr lang="en-US" altLang="ko-KR"/>
              <a:t> 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0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조작 방법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D113DB-FAF4-46C2-9E69-5BF50D1295EA}"/>
              </a:ext>
            </a:extLst>
          </p:cNvPr>
          <p:cNvGrpSpPr/>
          <p:nvPr/>
        </p:nvGrpSpPr>
        <p:grpSpPr>
          <a:xfrm>
            <a:off x="828111" y="1881563"/>
            <a:ext cx="8747071" cy="3893408"/>
            <a:chOff x="152258" y="2610485"/>
            <a:chExt cx="8747071" cy="38934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875E1E-BD19-437D-A99D-DCF8ECBE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86" b="96198" l="0" r="89840">
                          <a14:foregroundMark x1="3476" y1="32319" x2="20321" y2="32700"/>
                          <a14:foregroundMark x1="3209" y1="88973" x2="71925" y2="96198"/>
                          <a14:foregroundMark x1="71925" y1="96198" x2="78476" y2="95057"/>
                          <a14:foregroundMark x1="936" y1="29278" x2="134" y2="90875"/>
                          <a14:foregroundMark x1="134" y1="90875" x2="0" y2="920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520" y="3213394"/>
              <a:ext cx="7123809" cy="2504762"/>
            </a:xfrm>
            <a:prstGeom prst="rect">
              <a:avLst/>
            </a:prstGeom>
          </p:spPr>
        </p:pic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D6ECD1C7-A7C9-4F38-B012-6ACE770EF93D}"/>
                </a:ext>
              </a:extLst>
            </p:cNvPr>
            <p:cNvSpPr/>
            <p:nvPr/>
          </p:nvSpPr>
          <p:spPr>
            <a:xfrm flipH="1">
              <a:off x="660894" y="3501046"/>
              <a:ext cx="1622670" cy="977310"/>
            </a:xfrm>
            <a:prstGeom prst="wedgeEllipseCallout">
              <a:avLst>
                <a:gd name="adj1" fmla="val -94180"/>
                <a:gd name="adj2" fmla="val 72896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캐릭터 이동</a:t>
              </a:r>
            </a:p>
          </p:txBody>
        </p:sp>
        <p:sp>
          <p:nvSpPr>
            <p:cNvPr id="14" name="말풍선: 타원형 13">
              <a:extLst>
                <a:ext uri="{FF2B5EF4-FFF2-40B4-BE49-F238E27FC236}">
                  <a16:creationId xmlns:a16="http://schemas.microsoft.com/office/drawing/2014/main" id="{398B1144-AFF5-41F1-85DD-6B5F9F1F42E9}"/>
                </a:ext>
              </a:extLst>
            </p:cNvPr>
            <p:cNvSpPr/>
            <p:nvPr/>
          </p:nvSpPr>
          <p:spPr>
            <a:xfrm flipH="1">
              <a:off x="3856458" y="2610485"/>
              <a:ext cx="1622670" cy="977310"/>
            </a:xfrm>
            <a:prstGeom prst="wedgeEllipseCallout">
              <a:avLst>
                <a:gd name="adj1" fmla="val -37828"/>
                <a:gd name="adj2" fmla="val 124875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인벤토리</a:t>
              </a: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28ED3D6B-890D-4BCB-8012-7CC3DA971EDF}"/>
                </a:ext>
              </a:extLst>
            </p:cNvPr>
            <p:cNvSpPr/>
            <p:nvPr/>
          </p:nvSpPr>
          <p:spPr>
            <a:xfrm flipH="1">
              <a:off x="1839954" y="2769297"/>
              <a:ext cx="1622670" cy="977310"/>
            </a:xfrm>
            <a:prstGeom prst="wedgeEllipseCallout">
              <a:avLst>
                <a:gd name="adj1" fmla="val -74112"/>
                <a:gd name="adj2" fmla="val 150181"/>
              </a:avLst>
            </a:prstGeom>
            <a:solidFill>
              <a:srgbClr val="FFAEC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아이템 줍기</a:t>
              </a:r>
            </a:p>
          </p:txBody>
        </p:sp>
        <p:sp>
          <p:nvSpPr>
            <p:cNvPr id="16" name="말풍선: 타원형 15">
              <a:extLst>
                <a:ext uri="{FF2B5EF4-FFF2-40B4-BE49-F238E27FC236}">
                  <a16:creationId xmlns:a16="http://schemas.microsoft.com/office/drawing/2014/main" id="{BE61A40E-7E0E-44A6-BE8B-C981B08CB3CB}"/>
                </a:ext>
              </a:extLst>
            </p:cNvPr>
            <p:cNvSpPr/>
            <p:nvPr/>
          </p:nvSpPr>
          <p:spPr>
            <a:xfrm flipH="1">
              <a:off x="5615179" y="5718157"/>
              <a:ext cx="1292156" cy="785736"/>
            </a:xfrm>
            <a:prstGeom prst="wedgeEllipseCallout">
              <a:avLst>
                <a:gd name="adj1" fmla="val 61810"/>
                <a:gd name="adj2" fmla="val -74420"/>
              </a:avLst>
            </a:prstGeom>
            <a:solidFill>
              <a:srgbClr val="EFE4B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점프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2C2A8FD4-B918-432C-B60D-3F04E2DDDD84}"/>
                </a:ext>
              </a:extLst>
            </p:cNvPr>
            <p:cNvSpPr/>
            <p:nvPr/>
          </p:nvSpPr>
          <p:spPr>
            <a:xfrm flipH="1">
              <a:off x="152258" y="5303725"/>
              <a:ext cx="1622670" cy="977310"/>
            </a:xfrm>
            <a:prstGeom prst="wedgeEllipseCallout">
              <a:avLst>
                <a:gd name="adj1" fmla="val -83021"/>
                <a:gd name="adj2" fmla="val -68838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달리기</a:t>
              </a:r>
              <a:endParaRPr lang="ko-KR" altLang="en-US" dirty="0"/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D083EC39-92BC-4EE0-A844-8D13DDE9B681}"/>
                </a:ext>
              </a:extLst>
            </p:cNvPr>
            <p:cNvSpPr/>
            <p:nvPr/>
          </p:nvSpPr>
          <p:spPr>
            <a:xfrm flipH="1">
              <a:off x="1991170" y="5510941"/>
              <a:ext cx="1622670" cy="977310"/>
            </a:xfrm>
            <a:prstGeom prst="wedgeEllipseCallout">
              <a:avLst>
                <a:gd name="adj1" fmla="val -51219"/>
                <a:gd name="adj2" fmla="val -83660"/>
              </a:avLst>
            </a:prstGeom>
            <a:solidFill>
              <a:srgbClr val="ED1C2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앉기</a:t>
              </a:r>
            </a:p>
          </p:txBody>
        </p:sp>
        <p:sp>
          <p:nvSpPr>
            <p:cNvPr id="19" name="말풍선: 타원형 18">
              <a:extLst>
                <a:ext uri="{FF2B5EF4-FFF2-40B4-BE49-F238E27FC236}">
                  <a16:creationId xmlns:a16="http://schemas.microsoft.com/office/drawing/2014/main" id="{50541149-393F-4301-91CC-C6F6182C8FF3}"/>
                </a:ext>
              </a:extLst>
            </p:cNvPr>
            <p:cNvSpPr/>
            <p:nvPr/>
          </p:nvSpPr>
          <p:spPr>
            <a:xfrm flipH="1">
              <a:off x="5911449" y="4753610"/>
              <a:ext cx="1292156" cy="785736"/>
            </a:xfrm>
            <a:prstGeom prst="wedgeEllipseCallout">
              <a:avLst>
                <a:gd name="adj1" fmla="val 105951"/>
                <a:gd name="adj2" fmla="val -1830"/>
              </a:avLst>
            </a:prstGeom>
            <a:solidFill>
              <a:srgbClr val="88001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맵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9E760C-3363-460B-95F3-95E032C7AA43}"/>
              </a:ext>
            </a:extLst>
          </p:cNvPr>
          <p:cNvGrpSpPr/>
          <p:nvPr/>
        </p:nvGrpSpPr>
        <p:grpSpPr>
          <a:xfrm>
            <a:off x="7858578" y="2643788"/>
            <a:ext cx="3864507" cy="2730493"/>
            <a:chOff x="7384459" y="3234513"/>
            <a:chExt cx="3864507" cy="2730493"/>
          </a:xfrm>
        </p:grpSpPr>
        <p:pic>
          <p:nvPicPr>
            <p:cNvPr id="5" name="그림 4" descr="클립아트이(가) 표시된 사진&#10;&#10;높은 신뢰도로 생성된 설명">
              <a:extLst>
                <a:ext uri="{FF2B5EF4-FFF2-40B4-BE49-F238E27FC236}">
                  <a16:creationId xmlns:a16="http://schemas.microsoft.com/office/drawing/2014/main" id="{4E5F228C-0E76-45CD-9602-1F1ACDA5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167" b="99000" l="1875" r="98438">
                          <a14:foregroundMark x1="40625" y1="28167" x2="25625" y2="82167"/>
                          <a14:foregroundMark x1="25625" y1="82167" x2="41563" y2="84667"/>
                          <a14:foregroundMark x1="41563" y1="84667" x2="67813" y2="50833"/>
                          <a14:foregroundMark x1="67813" y1="50833" x2="62500" y2="42833"/>
                          <a14:foregroundMark x1="62500" y1="42833" x2="61875" y2="42667"/>
                          <a14:foregroundMark x1="63438" y1="36833" x2="31563" y2="78000"/>
                          <a14:foregroundMark x1="17500" y1="41167" x2="6875" y2="74000"/>
                          <a14:foregroundMark x1="6875" y1="74000" x2="7187" y2="75667"/>
                          <a14:foregroundMark x1="5313" y1="47667" x2="10938" y2="40667"/>
                          <a14:foregroundMark x1="6250" y1="41333" x2="1875" y2="44000"/>
                          <a14:foregroundMark x1="7187" y1="71333" x2="8125" y2="80167"/>
                          <a14:foregroundMark x1="8125" y1="80167" x2="18125" y2="87667"/>
                          <a14:foregroundMark x1="18125" y1="87667" x2="32188" y2="93000"/>
                          <a14:foregroundMark x1="32188" y1="93000" x2="33438" y2="93000"/>
                          <a14:foregroundMark x1="32500" y1="90667" x2="48438" y2="93500"/>
                          <a14:foregroundMark x1="48438" y1="93500" x2="66250" y2="86333"/>
                          <a14:foregroundMark x1="66250" y1="86333" x2="66875" y2="85667"/>
                          <a14:foregroundMark x1="74688" y1="71833" x2="58750" y2="89167"/>
                          <a14:foregroundMark x1="58750" y1="89167" x2="42813" y2="96167"/>
                          <a14:foregroundMark x1="42813" y1="96167" x2="35938" y2="97167"/>
                          <a14:foregroundMark x1="39063" y1="95500" x2="56875" y2="94500"/>
                          <a14:foregroundMark x1="56875" y1="94500" x2="86875" y2="76500"/>
                          <a14:foregroundMark x1="87813" y1="59333" x2="79375" y2="75833"/>
                          <a14:foregroundMark x1="79375" y1="75500" x2="93750" y2="56000"/>
                          <a14:foregroundMark x1="84375" y1="51500" x2="75000" y2="43667"/>
                          <a14:foregroundMark x1="75000" y1="43667" x2="42813" y2="33667"/>
                          <a14:foregroundMark x1="42813" y1="33667" x2="70313" y2="44667"/>
                          <a14:foregroundMark x1="57813" y1="30833" x2="36250" y2="49500"/>
                          <a14:foregroundMark x1="37188" y1="49167" x2="65625" y2="29667"/>
                          <a14:foregroundMark x1="62500" y1="34167" x2="34063" y2="73500"/>
                          <a14:foregroundMark x1="38438" y1="69833" x2="71875" y2="43000"/>
                          <a14:foregroundMark x1="50000" y1="20667" x2="54375" y2="15833"/>
                          <a14:foregroundMark x1="56250" y1="15333" x2="57188" y2="10833"/>
                          <a14:foregroundMark x1="55000" y1="10333" x2="50313" y2="8000"/>
                          <a14:foregroundMark x1="50000" y1="6333" x2="50000" y2="2333"/>
                          <a14:foregroundMark x1="56875" y1="21000" x2="64688" y2="23000"/>
                          <a14:foregroundMark x1="56875" y1="99000" x2="81563" y2="93667"/>
                          <a14:foregroundMark x1="82500" y1="93333" x2="97813" y2="78667"/>
                          <a14:foregroundMark x1="97813" y1="78667" x2="98438" y2="77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280" y="3542214"/>
              <a:ext cx="1292156" cy="2422792"/>
            </a:xfrm>
            <a:prstGeom prst="rect">
              <a:avLst/>
            </a:prstGeom>
          </p:spPr>
        </p:pic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19D5F53D-9473-483A-B2AC-64BE6E271567}"/>
                </a:ext>
              </a:extLst>
            </p:cNvPr>
            <p:cNvSpPr/>
            <p:nvPr/>
          </p:nvSpPr>
          <p:spPr>
            <a:xfrm flipH="1">
              <a:off x="7384459" y="3355254"/>
              <a:ext cx="1622670" cy="977310"/>
            </a:xfrm>
            <a:prstGeom prst="wedgeEllipseCallout">
              <a:avLst>
                <a:gd name="adj1" fmla="val -41406"/>
                <a:gd name="adj2" fmla="val 62500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일반 공격</a:t>
              </a:r>
            </a:p>
          </p:txBody>
        </p:sp>
        <p:sp>
          <p:nvSpPr>
            <p:cNvPr id="12" name="말풍선: 타원형 11">
              <a:extLst>
                <a:ext uri="{FF2B5EF4-FFF2-40B4-BE49-F238E27FC236}">
                  <a16:creationId xmlns:a16="http://schemas.microsoft.com/office/drawing/2014/main" id="{072EA9D0-6151-415C-B431-729D1B3190D5}"/>
                </a:ext>
              </a:extLst>
            </p:cNvPr>
            <p:cNvSpPr/>
            <p:nvPr/>
          </p:nvSpPr>
          <p:spPr>
            <a:xfrm flipH="1">
              <a:off x="9626296" y="3234513"/>
              <a:ext cx="1622670" cy="977310"/>
            </a:xfrm>
            <a:prstGeom prst="wedgeEllipseCallout">
              <a:avLst>
                <a:gd name="adj1" fmla="val 46252"/>
                <a:gd name="adj2" fmla="val 71411"/>
              </a:avLst>
            </a:prstGeom>
            <a:solidFill>
              <a:srgbClr val="A349A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특수 공격</a:t>
              </a: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0C3170-EFCC-4CA8-A415-4D41855C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26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54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B6450-46FB-4C46-8699-86A1370D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게임 진행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64EC7F-51A0-4E6D-91B5-E95C2ED185D1}"/>
              </a:ext>
            </a:extLst>
          </p:cNvPr>
          <p:cNvSpPr/>
          <p:nvPr/>
        </p:nvSpPr>
        <p:spPr>
          <a:xfrm>
            <a:off x="3015397" y="3108206"/>
            <a:ext cx="1584176" cy="67445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</a:t>
            </a:r>
            <a:r>
              <a:rPr lang="ko-KR" altLang="en-US" dirty="0" err="1"/>
              <a:t>파밍</a:t>
            </a:r>
            <a:endParaRPr lang="en-US" altLang="ko-KR" dirty="0"/>
          </a:p>
        </p:txBody>
      </p:sp>
      <p:sp>
        <p:nvSpPr>
          <p:cNvPr id="14" name="순서도: 판단 13">
            <a:extLst>
              <a:ext uri="{FF2B5EF4-FFF2-40B4-BE49-F238E27FC236}">
                <a16:creationId xmlns:a16="http://schemas.microsoft.com/office/drawing/2014/main" id="{A455F042-A13B-48A4-9905-BC8D1AE6B847}"/>
              </a:ext>
            </a:extLst>
          </p:cNvPr>
          <p:cNvSpPr/>
          <p:nvPr/>
        </p:nvSpPr>
        <p:spPr>
          <a:xfrm>
            <a:off x="5098382" y="2877525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아이템이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4AF6B0-D708-40C8-BE1B-A50C814C94F9}"/>
              </a:ext>
            </a:extLst>
          </p:cNvPr>
          <p:cNvSpPr/>
          <p:nvPr/>
        </p:nvSpPr>
        <p:spPr>
          <a:xfrm>
            <a:off x="3031566" y="4682242"/>
            <a:ext cx="1584176" cy="67445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수렵 활동</a:t>
            </a:r>
            <a:endParaRPr lang="en-US" altLang="ko-KR" dirty="0"/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273AE543-4A6C-4090-9B1E-D4309E483CC7}"/>
              </a:ext>
            </a:extLst>
          </p:cNvPr>
          <p:cNvSpPr/>
          <p:nvPr/>
        </p:nvSpPr>
        <p:spPr>
          <a:xfrm>
            <a:off x="5046149" y="4489130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허기가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E8A86C80-4684-4ABA-9166-DC3A70FAA29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4599573" y="3362138"/>
            <a:ext cx="498809" cy="832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671F3730-20F4-4F04-9FD9-F859A38EA78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4615742" y="4973743"/>
            <a:ext cx="430407" cy="45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F34A8AC-27C7-4A0D-BB94-3824E2EF44E2}"/>
              </a:ext>
            </a:extLst>
          </p:cNvPr>
          <p:cNvGrpSpPr/>
          <p:nvPr/>
        </p:nvGrpSpPr>
        <p:grpSpPr>
          <a:xfrm>
            <a:off x="3807485" y="2351893"/>
            <a:ext cx="3595153" cy="1010245"/>
            <a:chOff x="3344703" y="2325611"/>
            <a:chExt cx="3595153" cy="1010245"/>
          </a:xfrm>
        </p:grpSpPr>
        <p:cxnSp>
          <p:nvCxnSpPr>
            <p:cNvPr id="36" name="연결선: 구부러짐 35">
              <a:extLst>
                <a:ext uri="{FF2B5EF4-FFF2-40B4-BE49-F238E27FC236}">
                  <a16:creationId xmlns:a16="http://schemas.microsoft.com/office/drawing/2014/main" id="{F056777A-904E-4812-8F2D-09429C13401D}"/>
                </a:ext>
              </a:extLst>
            </p:cNvPr>
            <p:cNvCxnSpPr>
              <a:cxnSpLocks/>
              <a:stCxn id="14" idx="3"/>
              <a:endCxn id="13" idx="0"/>
            </p:cNvCxnSpPr>
            <p:nvPr/>
          </p:nvCxnSpPr>
          <p:spPr>
            <a:xfrm flipH="1" flipV="1">
              <a:off x="3344703" y="3081924"/>
              <a:ext cx="3595153" cy="253932"/>
            </a:xfrm>
            <a:prstGeom prst="curvedConnector4">
              <a:avLst>
                <a:gd name="adj1" fmla="val -6359"/>
                <a:gd name="adj2" fmla="val 28086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대체 처리 41">
              <a:extLst>
                <a:ext uri="{FF2B5EF4-FFF2-40B4-BE49-F238E27FC236}">
                  <a16:creationId xmlns:a16="http://schemas.microsoft.com/office/drawing/2014/main" id="{A5B1597F-A2C9-4F7F-B965-ECF51B295F28}"/>
                </a:ext>
              </a:extLst>
            </p:cNvPr>
            <p:cNvSpPr/>
            <p:nvPr/>
          </p:nvSpPr>
          <p:spPr>
            <a:xfrm>
              <a:off x="4693375" y="2325611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24CCD7E-51E2-44F2-AE4D-0F01F0408108}"/>
              </a:ext>
            </a:extLst>
          </p:cNvPr>
          <p:cNvGrpSpPr/>
          <p:nvPr/>
        </p:nvGrpSpPr>
        <p:grpSpPr>
          <a:xfrm>
            <a:off x="3823654" y="3987858"/>
            <a:ext cx="3526751" cy="985885"/>
            <a:chOff x="3293905" y="3961576"/>
            <a:chExt cx="3526751" cy="985885"/>
          </a:xfrm>
        </p:grpSpPr>
        <p:cxnSp>
          <p:nvCxnSpPr>
            <p:cNvPr id="38" name="연결선: 구부러짐 37">
              <a:extLst>
                <a:ext uri="{FF2B5EF4-FFF2-40B4-BE49-F238E27FC236}">
                  <a16:creationId xmlns:a16="http://schemas.microsoft.com/office/drawing/2014/main" id="{D4E91E89-1476-41B6-BCB9-036BEF57D718}"/>
                </a:ext>
              </a:extLst>
            </p:cNvPr>
            <p:cNvCxnSpPr>
              <a:cxnSpLocks/>
              <a:stCxn id="17" idx="3"/>
              <a:endCxn id="16" idx="0"/>
            </p:cNvCxnSpPr>
            <p:nvPr/>
          </p:nvCxnSpPr>
          <p:spPr>
            <a:xfrm flipH="1" flipV="1">
              <a:off x="3293905" y="4655960"/>
              <a:ext cx="3526751" cy="291501"/>
            </a:xfrm>
            <a:prstGeom prst="curvedConnector4">
              <a:avLst>
                <a:gd name="adj1" fmla="val -6482"/>
                <a:gd name="adj2" fmla="val 2446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순서도: 대체 처리 42">
              <a:extLst>
                <a:ext uri="{FF2B5EF4-FFF2-40B4-BE49-F238E27FC236}">
                  <a16:creationId xmlns:a16="http://schemas.microsoft.com/office/drawing/2014/main" id="{14667C73-7560-4684-8922-C76634A3FE49}"/>
                </a:ext>
              </a:extLst>
            </p:cNvPr>
            <p:cNvSpPr/>
            <p:nvPr/>
          </p:nvSpPr>
          <p:spPr>
            <a:xfrm>
              <a:off x="4230252" y="3961576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23AC5F7D-40F6-4F81-A8CA-BBFB06ED38CE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 flipV="1">
            <a:off x="2189753" y="3445433"/>
            <a:ext cx="825644" cy="7231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33B8C506-F988-4B33-92CC-E957FE366A39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189753" y="4168619"/>
            <a:ext cx="841813" cy="8508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순서도: 판단 67">
            <a:extLst>
              <a:ext uri="{FF2B5EF4-FFF2-40B4-BE49-F238E27FC236}">
                <a16:creationId xmlns:a16="http://schemas.microsoft.com/office/drawing/2014/main" id="{96B8A492-217E-4F10-AA54-2A13DA3B7987}"/>
              </a:ext>
            </a:extLst>
          </p:cNvPr>
          <p:cNvSpPr/>
          <p:nvPr/>
        </p:nvSpPr>
        <p:spPr>
          <a:xfrm>
            <a:off x="8400256" y="3733928"/>
            <a:ext cx="1760102" cy="808922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 발견</a:t>
            </a:r>
            <a:endParaRPr lang="ko-KR" altLang="en-US" dirty="0"/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D2EDC370-3FDA-45B0-B60C-565F76C0ABA9}"/>
              </a:ext>
            </a:extLst>
          </p:cNvPr>
          <p:cNvCxnSpPr>
            <a:stCxn id="14" idx="3"/>
            <a:endCxn id="68" idx="1"/>
          </p:cNvCxnSpPr>
          <p:nvPr/>
        </p:nvCxnSpPr>
        <p:spPr>
          <a:xfrm>
            <a:off x="7402638" y="3362138"/>
            <a:ext cx="997618" cy="7762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0B196B7D-7F1C-4A9A-BBB5-CBC7CD990DBC}"/>
              </a:ext>
            </a:extLst>
          </p:cNvPr>
          <p:cNvCxnSpPr>
            <a:stCxn id="17" idx="3"/>
            <a:endCxn id="68" idx="1"/>
          </p:cNvCxnSpPr>
          <p:nvPr/>
        </p:nvCxnSpPr>
        <p:spPr>
          <a:xfrm flipV="1">
            <a:off x="7350405" y="4138389"/>
            <a:ext cx="1049851" cy="83535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순서도: 대체 처리 77">
            <a:extLst>
              <a:ext uri="{FF2B5EF4-FFF2-40B4-BE49-F238E27FC236}">
                <a16:creationId xmlns:a16="http://schemas.microsoft.com/office/drawing/2014/main" id="{0FAED9CA-2EFB-4744-A196-15FFB8980738}"/>
              </a:ext>
            </a:extLst>
          </p:cNvPr>
          <p:cNvSpPr/>
          <p:nvPr/>
        </p:nvSpPr>
        <p:spPr>
          <a:xfrm>
            <a:off x="7434422" y="3415024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79" name="순서도: 대체 처리 78">
            <a:extLst>
              <a:ext uri="{FF2B5EF4-FFF2-40B4-BE49-F238E27FC236}">
                <a16:creationId xmlns:a16="http://schemas.microsoft.com/office/drawing/2014/main" id="{AEC69F52-2081-4B21-AC2F-280DCC93A63B}"/>
              </a:ext>
            </a:extLst>
          </p:cNvPr>
          <p:cNvSpPr/>
          <p:nvPr/>
        </p:nvSpPr>
        <p:spPr>
          <a:xfrm>
            <a:off x="7518601" y="4223734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81" name="순서도: 대체 처리 80">
            <a:extLst>
              <a:ext uri="{FF2B5EF4-FFF2-40B4-BE49-F238E27FC236}">
                <a16:creationId xmlns:a16="http://schemas.microsoft.com/office/drawing/2014/main" id="{7B47D7F6-1ABB-410E-858B-A4204C108DEB}"/>
              </a:ext>
            </a:extLst>
          </p:cNvPr>
          <p:cNvSpPr/>
          <p:nvPr/>
        </p:nvSpPr>
        <p:spPr>
          <a:xfrm>
            <a:off x="10160358" y="5363239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</a:t>
            </a:r>
          </a:p>
        </p:txBody>
      </p: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599E5157-57CF-470E-B335-D0E74B5F469D}"/>
              </a:ext>
            </a:extLst>
          </p:cNvPr>
          <p:cNvCxnSpPr>
            <a:cxnSpLocks/>
            <a:stCxn id="68" idx="3"/>
            <a:endCxn id="81" idx="0"/>
          </p:cNvCxnSpPr>
          <p:nvPr/>
        </p:nvCxnSpPr>
        <p:spPr>
          <a:xfrm>
            <a:off x="10160358" y="4138389"/>
            <a:ext cx="716972" cy="12248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4A32E154-B6FD-4BE3-B655-D94A1A71A52A}"/>
              </a:ext>
            </a:extLst>
          </p:cNvPr>
          <p:cNvSpPr/>
          <p:nvPr/>
        </p:nvSpPr>
        <p:spPr>
          <a:xfrm>
            <a:off x="10328554" y="4397233"/>
            <a:ext cx="861744" cy="495672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A5557DD9-30F0-4222-B885-21DEF3BD6A8F}"/>
              </a:ext>
            </a:extLst>
          </p:cNvPr>
          <p:cNvCxnSpPr>
            <a:stCxn id="68" idx="0"/>
            <a:endCxn id="15" idx="0"/>
          </p:cNvCxnSpPr>
          <p:nvPr/>
        </p:nvCxnSpPr>
        <p:spPr>
          <a:xfrm rot="16200000" flipH="1" flipV="1">
            <a:off x="5327812" y="-121103"/>
            <a:ext cx="97465" cy="7807525"/>
          </a:xfrm>
          <a:prstGeom prst="curvedConnector3">
            <a:avLst>
              <a:gd name="adj1" fmla="val -2280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순서도: 대체 처리 88">
            <a:extLst>
              <a:ext uri="{FF2B5EF4-FFF2-40B4-BE49-F238E27FC236}">
                <a16:creationId xmlns:a16="http://schemas.microsoft.com/office/drawing/2014/main" id="{B17173B0-D856-4F33-9520-D23E46D9B7EF}"/>
              </a:ext>
            </a:extLst>
          </p:cNvPr>
          <p:cNvSpPr/>
          <p:nvPr/>
        </p:nvSpPr>
        <p:spPr>
          <a:xfrm>
            <a:off x="5234256" y="1215106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9EE2BA18-D069-41A2-B318-2950D6942FFA}"/>
              </a:ext>
            </a:extLst>
          </p:cNvPr>
          <p:cNvSpPr/>
          <p:nvPr/>
        </p:nvSpPr>
        <p:spPr>
          <a:xfrm>
            <a:off x="755810" y="3831393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플레이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7D203A-4490-4590-AF04-B7EE76F36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27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755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FB4B8B-CE56-4A8E-BB3C-0907E205B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28</a:t>
            </a:fld>
            <a:r>
              <a:rPr lang="en-US" altLang="ko-KR"/>
              <a:t> 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31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3DD339-4C46-406F-B82D-7F57CDE8A0A1}"/>
              </a:ext>
            </a:extLst>
          </p:cNvPr>
          <p:cNvSpPr/>
          <p:nvPr/>
        </p:nvSpPr>
        <p:spPr>
          <a:xfrm>
            <a:off x="0" y="-99392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미니 맵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인벤토리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 제작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레이더 알람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스코어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총기 파츠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레이드 몬스터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RPG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요소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레벨디자인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전투구간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밸런스 기획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E8A844-E27A-4CC0-80FD-5CD5F2D01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29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9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FB7370-B204-4F87-A716-45AD531FB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3</a:t>
            </a:fld>
            <a:r>
              <a:rPr lang="en-US" altLang="ko-KR"/>
              <a:t> 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네트워크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83BBD2-57A3-41CB-A961-5ADF6DEB5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30</a:t>
            </a:fld>
            <a:r>
              <a:rPr lang="en-US" altLang="ko-KR"/>
              <a:t> 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25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22D6ABB-FD75-4EAC-B9F7-5A23D881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084072"/>
            <a:ext cx="4312107" cy="2289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이용하여 유니티 서버로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(Room)’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기반 서버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Json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</a:t>
            </a:r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Mysql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이용한 데이터베이스 연동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------------------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IOCP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기반으로 한 서버 구현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..?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CC9C10-FA4E-4999-BC98-C49C2CAE6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8ADAE6-8D6C-4686-991B-AD3E549B1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31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5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그래픽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7E0713-8D73-48E7-85A3-D509E5FED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32</a:t>
            </a:fld>
            <a:r>
              <a:rPr lang="en-US" altLang="ko-KR"/>
              <a:t> 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272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901953"/>
            <a:ext cx="9509760" cy="3687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애니메이션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7)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애니메이션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2d sprite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장비 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UI,…)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연합국 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추축국 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초식동물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오브젝트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0BE3AC-F603-4C48-B052-0F764E9A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56440" y="3933056"/>
            <a:ext cx="2448272" cy="30700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E32C90-C291-42C3-B932-40F999DCE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7279">
            <a:off x="62554" y="4812378"/>
            <a:ext cx="2236200" cy="22362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9D61B6-6439-450C-BE66-100B50E56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33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52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93DA2-F3D0-427E-B715-2D34C7E3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역할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분담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DA5E9AF-B53E-496C-9E4A-E6F77C2C8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5799320"/>
              </p:ext>
            </p:extLst>
          </p:nvPr>
        </p:nvGraphicFramePr>
        <p:xfrm>
          <a:off x="2279576" y="2132856"/>
          <a:ext cx="7920880" cy="337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6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4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박병근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맵 레벨디자인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강래민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및 동기화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 디자인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나경종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애니메이션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UI,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5E798F-A4E6-409F-B06D-79C1030B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34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8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CCC21-FA81-4FA5-984D-066894E8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D76BAB-1C27-4321-9D3C-F83341FDD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내용 개체 틀 14">
            <a:extLst>
              <a:ext uri="{FF2B5EF4-FFF2-40B4-BE49-F238E27FC236}">
                <a16:creationId xmlns:a16="http://schemas.microsoft.com/office/drawing/2014/main" id="{365DA236-7469-420E-9FDD-96219401C7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3885641"/>
              </p:ext>
            </p:extLst>
          </p:nvPr>
        </p:nvGraphicFramePr>
        <p:xfrm>
          <a:off x="407368" y="1143444"/>
          <a:ext cx="11296003" cy="4571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개발목록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모델링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UI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이펙트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클라이언트</a:t>
                      </a:r>
                      <a:br>
                        <a:rPr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프레임워크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맵</a:t>
                      </a:r>
                      <a:r>
                        <a:rPr lang="ko-KR" altLang="en-US" sz="1400" baseline="0" dirty="0">
                          <a:latin typeface="+mj-ea"/>
                          <a:ea typeface="+mj-ea"/>
                        </a:rPr>
                        <a:t> 레벨디자인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8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충돌체크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서버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RPG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요소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175552"/>
                  </a:ext>
                </a:extLst>
              </a:tr>
            </a:tbl>
          </a:graphicData>
        </a:graphic>
      </p:graphicFrame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914B5941-3F37-4C93-8DFE-187FB675B907}"/>
              </a:ext>
            </a:extLst>
          </p:cNvPr>
          <p:cNvSpPr/>
          <p:nvPr/>
        </p:nvSpPr>
        <p:spPr>
          <a:xfrm>
            <a:off x="2999657" y="3321879"/>
            <a:ext cx="3600400" cy="236629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8156D240-EC45-4860-8111-14550B84F3E5}"/>
              </a:ext>
            </a:extLst>
          </p:cNvPr>
          <p:cNvSpPr/>
          <p:nvPr/>
        </p:nvSpPr>
        <p:spPr>
          <a:xfrm>
            <a:off x="1919537" y="2739400"/>
            <a:ext cx="3460985" cy="194987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0D2D08B4-39A6-4D30-BB74-6C6D67EB0B72}"/>
              </a:ext>
            </a:extLst>
          </p:cNvPr>
          <p:cNvSpPr/>
          <p:nvPr/>
        </p:nvSpPr>
        <p:spPr>
          <a:xfrm>
            <a:off x="8054649" y="2006374"/>
            <a:ext cx="2251223" cy="23952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6">
            <a:extLst>
              <a:ext uri="{FF2B5EF4-FFF2-40B4-BE49-F238E27FC236}">
                <a16:creationId xmlns:a16="http://schemas.microsoft.com/office/drawing/2014/main" id="{147E2305-A996-4073-A7AC-8B3899F5EA11}"/>
              </a:ext>
            </a:extLst>
          </p:cNvPr>
          <p:cNvSpPr/>
          <p:nvPr/>
        </p:nvSpPr>
        <p:spPr>
          <a:xfrm>
            <a:off x="5494301" y="4118119"/>
            <a:ext cx="3560103" cy="20603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DEA6497F-01F5-44E4-BF22-8FAC43CDF10F}"/>
              </a:ext>
            </a:extLst>
          </p:cNvPr>
          <p:cNvSpPr/>
          <p:nvPr/>
        </p:nvSpPr>
        <p:spPr>
          <a:xfrm>
            <a:off x="5470635" y="4942458"/>
            <a:ext cx="4103517" cy="24139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37">
            <a:extLst>
              <a:ext uri="{FF2B5EF4-FFF2-40B4-BE49-F238E27FC236}">
                <a16:creationId xmlns:a16="http://schemas.microsoft.com/office/drawing/2014/main" id="{94456454-ADA0-4054-A304-981A0406B76A}"/>
              </a:ext>
            </a:extLst>
          </p:cNvPr>
          <p:cNvSpPr/>
          <p:nvPr/>
        </p:nvSpPr>
        <p:spPr>
          <a:xfrm>
            <a:off x="1919536" y="1623078"/>
            <a:ext cx="3460985" cy="23952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38">
            <a:extLst>
              <a:ext uri="{FF2B5EF4-FFF2-40B4-BE49-F238E27FC236}">
                <a16:creationId xmlns:a16="http://schemas.microsoft.com/office/drawing/2014/main" id="{ECB712ED-E199-4CB4-938B-5DF2B7F4EA1B}"/>
              </a:ext>
            </a:extLst>
          </p:cNvPr>
          <p:cNvSpPr/>
          <p:nvPr/>
        </p:nvSpPr>
        <p:spPr>
          <a:xfrm>
            <a:off x="9840416" y="2401208"/>
            <a:ext cx="1737187" cy="246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BEB18BF9-A210-41DD-8E98-8C558134A17C}"/>
              </a:ext>
            </a:extLst>
          </p:cNvPr>
          <p:cNvSpPr/>
          <p:nvPr/>
        </p:nvSpPr>
        <p:spPr>
          <a:xfrm>
            <a:off x="9264352" y="3687863"/>
            <a:ext cx="2376264" cy="239526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AA3EA0B0-9CDF-410F-B393-9A90A0B83B58}"/>
              </a:ext>
            </a:extLst>
          </p:cNvPr>
          <p:cNvSpPr txBox="1">
            <a:spLocks/>
          </p:cNvSpPr>
          <p:nvPr/>
        </p:nvSpPr>
        <p:spPr>
          <a:xfrm>
            <a:off x="-722993" y="-67824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5200" b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프로젝트 일정 및 중요 시점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BDCBD32-449F-4BC1-B9EB-B7494BFFEB09}"/>
              </a:ext>
            </a:extLst>
          </p:cNvPr>
          <p:cNvGrpSpPr/>
          <p:nvPr/>
        </p:nvGrpSpPr>
        <p:grpSpPr>
          <a:xfrm>
            <a:off x="7522394" y="593010"/>
            <a:ext cx="4045275" cy="421687"/>
            <a:chOff x="7522394" y="593010"/>
            <a:chExt cx="4045275" cy="42168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82517C4-A997-4C59-B0EF-EF2B0E035C00}"/>
                </a:ext>
              </a:extLst>
            </p:cNvPr>
            <p:cNvSpPr/>
            <p:nvPr/>
          </p:nvSpPr>
          <p:spPr>
            <a:xfrm>
              <a:off x="8069596" y="644256"/>
              <a:ext cx="34980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박병근</a:t>
              </a:r>
              <a:r>
                <a:rPr lang="en-US" altLang="ko-KR" dirty="0"/>
                <a:t>            </a:t>
              </a:r>
              <a:r>
                <a:rPr lang="ko-KR" altLang="en-US" dirty="0" err="1"/>
                <a:t>나경종</a:t>
              </a:r>
              <a:r>
                <a:rPr lang="en-US" altLang="ko-KR" dirty="0"/>
                <a:t>           </a:t>
              </a:r>
              <a:r>
                <a:rPr lang="ko-KR" altLang="en-US" dirty="0" err="1"/>
                <a:t>강래민</a:t>
              </a:r>
              <a:endParaRPr lang="ko-KR" altLang="en-US" dirty="0"/>
            </a:p>
          </p:txBody>
        </p:sp>
        <p:sp>
          <p:nvSpPr>
            <p:cNvPr id="23" name="순서도: 대체 처리 22">
              <a:extLst>
                <a:ext uri="{FF2B5EF4-FFF2-40B4-BE49-F238E27FC236}">
                  <a16:creationId xmlns:a16="http://schemas.microsoft.com/office/drawing/2014/main" id="{CC62716A-F4F9-4FD2-AE20-26FBA71AAD5B}"/>
                </a:ext>
              </a:extLst>
            </p:cNvPr>
            <p:cNvSpPr/>
            <p:nvPr/>
          </p:nvSpPr>
          <p:spPr>
            <a:xfrm>
              <a:off x="7522394" y="593010"/>
              <a:ext cx="605307" cy="412124"/>
            </a:xfrm>
            <a:prstGeom prst="flowChartAlternateProces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17">
              <a:extLst>
                <a:ext uri="{FF2B5EF4-FFF2-40B4-BE49-F238E27FC236}">
                  <a16:creationId xmlns:a16="http://schemas.microsoft.com/office/drawing/2014/main" id="{23B7AEF8-068F-464F-BBA4-76729CD8422A}"/>
                </a:ext>
              </a:extLst>
            </p:cNvPr>
            <p:cNvSpPr/>
            <p:nvPr/>
          </p:nvSpPr>
          <p:spPr>
            <a:xfrm>
              <a:off x="8914779" y="602573"/>
              <a:ext cx="566670" cy="41212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18">
              <a:extLst>
                <a:ext uri="{FF2B5EF4-FFF2-40B4-BE49-F238E27FC236}">
                  <a16:creationId xmlns:a16="http://schemas.microsoft.com/office/drawing/2014/main" id="{2B662F5F-2B98-4983-B9D8-71EE4EDDF7F3}"/>
                </a:ext>
              </a:extLst>
            </p:cNvPr>
            <p:cNvSpPr/>
            <p:nvPr/>
          </p:nvSpPr>
          <p:spPr>
            <a:xfrm>
              <a:off x="10209965" y="593010"/>
              <a:ext cx="566670" cy="41212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A3BF46C4-81A4-4C8A-BF54-6537CC1B0555}"/>
              </a:ext>
            </a:extLst>
          </p:cNvPr>
          <p:cNvSpPr/>
          <p:nvPr/>
        </p:nvSpPr>
        <p:spPr>
          <a:xfrm>
            <a:off x="6672064" y="4475771"/>
            <a:ext cx="2453999" cy="154208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35">
            <a:extLst>
              <a:ext uri="{FF2B5EF4-FFF2-40B4-BE49-F238E27FC236}">
                <a16:creationId xmlns:a16="http://schemas.microsoft.com/office/drawing/2014/main" id="{A7495109-1857-44F7-8789-13858D09AABD}"/>
              </a:ext>
            </a:extLst>
          </p:cNvPr>
          <p:cNvSpPr/>
          <p:nvPr/>
        </p:nvSpPr>
        <p:spPr>
          <a:xfrm>
            <a:off x="6672064" y="4672929"/>
            <a:ext cx="2453999" cy="14575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43F41-D0B3-4923-8FC6-5BB02790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35</a:t>
            </a:fld>
            <a:r>
              <a:rPr lang="en-US" altLang="ko-KR"/>
              <a:t> / 32</a:t>
            </a:r>
            <a:endParaRPr lang="ko-KR" altLang="en-US" dirty="0"/>
          </a:p>
        </p:txBody>
      </p:sp>
      <p:sp>
        <p:nvSpPr>
          <p:cNvPr id="28" name="모서리가 둥근 직사각형 28">
            <a:extLst>
              <a:ext uri="{FF2B5EF4-FFF2-40B4-BE49-F238E27FC236}">
                <a16:creationId xmlns:a16="http://schemas.microsoft.com/office/drawing/2014/main" id="{F810A4AA-43F5-403E-89DE-96766C22736D}"/>
              </a:ext>
            </a:extLst>
          </p:cNvPr>
          <p:cNvSpPr/>
          <p:nvPr/>
        </p:nvSpPr>
        <p:spPr>
          <a:xfrm>
            <a:off x="1919536" y="2995363"/>
            <a:ext cx="3460985" cy="20912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853E3412-BB0B-4CA8-B1E5-6984E1B757D1}"/>
              </a:ext>
            </a:extLst>
          </p:cNvPr>
          <p:cNvSpPr/>
          <p:nvPr/>
        </p:nvSpPr>
        <p:spPr>
          <a:xfrm>
            <a:off x="2999657" y="5273649"/>
            <a:ext cx="3692036" cy="163335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5">
            <a:extLst>
              <a:ext uri="{FF2B5EF4-FFF2-40B4-BE49-F238E27FC236}">
                <a16:creationId xmlns:a16="http://schemas.microsoft.com/office/drawing/2014/main" id="{D1A12837-BCCE-4E2B-8AB1-50D5F944442B}"/>
              </a:ext>
            </a:extLst>
          </p:cNvPr>
          <p:cNvSpPr/>
          <p:nvPr/>
        </p:nvSpPr>
        <p:spPr>
          <a:xfrm>
            <a:off x="2999657" y="5491133"/>
            <a:ext cx="3692036" cy="14575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70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3174C-EBA2-4C60-87FA-5BA49E5A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연구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257B6-2BD4-4332-96BB-A4EB99B5F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 엔진과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활용을 통한 게임 제작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 엔진과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IOCP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이용한 서버 구현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생존 서바이벌 게임 제작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7D156A-EA05-46B3-B6D3-5CD17BFCD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4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2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8B7A9-7965-4E94-B4F8-4F5369C4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CAA659-C27D-44D7-B8C2-14EA98017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n-US" altLang="ko-KR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</a:t>
            </a: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엔진과 서버</a:t>
            </a:r>
            <a:r>
              <a:rPr lang="en-US" altLang="ko-KR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그래픽 툴의 기능 숙달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전투 시스템 구현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 프로젝트 경험을 통한 의사소통 능력 증진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ko-KR" altLang="en-US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E17004-F863-4D98-995B-ED8BFD7F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5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96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  <a:endParaRPr lang="ko-KR" altLang="en-US" sz="4000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장르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생존 서바이벌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시점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 시점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백 뷰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</a:t>
            </a: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거리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유니티의 기본 스케일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1m</a:t>
            </a: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목적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수많은 위험요소가 존재하는 섬에서 팀원들과 힘을 합쳐 상대를 몰살하라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5E0E7F-D37D-45F9-A91E-06DD9A67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6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예상 게임플레이</a:t>
            </a:r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0C97FDDF-82F0-4E16-A69D-7C484F0E7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49" y="1700808"/>
            <a:ext cx="7801301" cy="4441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85BD564-AFC9-4909-B702-B0462AE969D2}"/>
              </a:ext>
            </a:extLst>
          </p:cNvPr>
          <p:cNvSpPr/>
          <p:nvPr/>
        </p:nvSpPr>
        <p:spPr>
          <a:xfrm>
            <a:off x="5447928" y="3429000"/>
            <a:ext cx="792088" cy="864096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4E50DB-19A8-46DC-90E2-DC4D68C2EB15}"/>
              </a:ext>
            </a:extLst>
          </p:cNvPr>
          <p:cNvSpPr/>
          <p:nvPr/>
        </p:nvSpPr>
        <p:spPr>
          <a:xfrm>
            <a:off x="7056523" y="5753005"/>
            <a:ext cx="2880320" cy="3693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4ADB2-A3E5-4B2B-96BD-0188A7FAB45A}"/>
              </a:ext>
            </a:extLst>
          </p:cNvPr>
          <p:cNvSpPr/>
          <p:nvPr/>
        </p:nvSpPr>
        <p:spPr>
          <a:xfrm>
            <a:off x="5087888" y="5661248"/>
            <a:ext cx="1872208" cy="47688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2235750-EAD5-45D6-9591-1EE4D9DBD9FA}"/>
              </a:ext>
            </a:extLst>
          </p:cNvPr>
          <p:cNvSpPr/>
          <p:nvPr/>
        </p:nvSpPr>
        <p:spPr>
          <a:xfrm>
            <a:off x="2279576" y="1853704"/>
            <a:ext cx="1368152" cy="10801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0CD8BE-A64A-45E5-8445-D3A83C5BDCD7}"/>
              </a:ext>
            </a:extLst>
          </p:cNvPr>
          <p:cNvSpPr/>
          <p:nvPr/>
        </p:nvSpPr>
        <p:spPr>
          <a:xfrm>
            <a:off x="2231376" y="6110599"/>
            <a:ext cx="3509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공격 모션 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인칭으로 시점 변경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6DA188A-D5C2-40FC-8F6C-38952EA67AFE}"/>
              </a:ext>
            </a:extLst>
          </p:cNvPr>
          <p:cNvSpPr/>
          <p:nvPr/>
        </p:nvSpPr>
        <p:spPr>
          <a:xfrm>
            <a:off x="2279575" y="4437112"/>
            <a:ext cx="2304257" cy="15841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지도 표기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동물 오브젝트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단축키 아이템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허기 창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861E13B-0492-48BB-8E3A-C427E0CD3B18}"/>
              </a:ext>
            </a:extLst>
          </p:cNvPr>
          <p:cNvSpPr/>
          <p:nvPr/>
        </p:nvSpPr>
        <p:spPr>
          <a:xfrm>
            <a:off x="3304508" y="1965469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D5C003D-0D06-4760-824A-2BCD047C6A19}"/>
              </a:ext>
            </a:extLst>
          </p:cNvPr>
          <p:cNvSpPr/>
          <p:nvPr/>
        </p:nvSpPr>
        <p:spPr>
          <a:xfrm>
            <a:off x="6053886" y="3424759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2B687A-C0A4-4E22-974D-3B671D7D4340}"/>
              </a:ext>
            </a:extLst>
          </p:cNvPr>
          <p:cNvSpPr/>
          <p:nvPr/>
        </p:nvSpPr>
        <p:spPr>
          <a:xfrm>
            <a:off x="5909869" y="5354653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587DADB-6F26-4DE8-8F45-5A9AEFE6FE51}"/>
              </a:ext>
            </a:extLst>
          </p:cNvPr>
          <p:cNvSpPr/>
          <p:nvPr/>
        </p:nvSpPr>
        <p:spPr>
          <a:xfrm>
            <a:off x="9120336" y="5598387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7A27A22-84C1-45EE-9FD6-ACC703AC9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7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10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8BAA4-EDFF-498D-A960-17882772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예상 게임플레이 </a:t>
            </a:r>
            <a:r>
              <a:rPr lang="en-US" altLang="ko-KR" sz="3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(</a:t>
            </a:r>
            <a:r>
              <a:rPr lang="ko-KR" altLang="en-US" sz="3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티저 영상제작</a:t>
            </a:r>
            <a:r>
              <a:rPr lang="en-US" altLang="ko-KR" sz="3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)</a:t>
            </a:r>
            <a:endParaRPr lang="ko-KR" altLang="en-US" dirty="0"/>
          </a:p>
        </p:txBody>
      </p:sp>
      <p:pic>
        <p:nvPicPr>
          <p:cNvPr id="6" name="2015180049나경종">
            <a:hlinkClick r:id="" action="ppaction://media"/>
            <a:extLst>
              <a:ext uri="{FF2B5EF4-FFF2-40B4-BE49-F238E27FC236}">
                <a16:creationId xmlns:a16="http://schemas.microsoft.com/office/drawing/2014/main" id="{1131F818-58D7-419C-A3E7-8B5EB8C3C3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0375" y="1901825"/>
            <a:ext cx="6191250" cy="4127500"/>
          </a:xfr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181288-F1F4-4D7E-9869-DF2FA1F07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8</a:t>
            </a:fld>
            <a:r>
              <a:rPr lang="en-US" altLang="ko-KR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632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타 게임과의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C9D756-B429-40F6-BA2E-DACF9D0F2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pPr/>
              <a:t>9</a:t>
            </a:fld>
            <a:r>
              <a:rPr lang="en-US" altLang="ko-KR"/>
              <a:t> 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777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줄무늬 디자인 파란색 16 x 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사용자 지정 2">
      <a:majorFont>
        <a:latin typeface="210 맨발의청춘 L"/>
        <a:ea typeface="210 맨발의청춘 L"/>
        <a:cs typeface=""/>
      </a:majorFont>
      <a:minorFont>
        <a:latin typeface="210 맨발의청춘 L"/>
        <a:ea typeface="210 맨발의청춘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084_TF03417271.potx" id="{8CA1700F-590F-473A-82FE-452889BB5FA9}" vid="{CBE39437-93AB-43FA-A77F-4478F150B627}"/>
    </a:ext>
  </a:extLst>
</a:theme>
</file>

<file path=ppt/theme/theme2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프로젝트 계획 프레젠테이션(와이드스크린)</Template>
  <TotalTime>4903</TotalTime>
  <Words>1645</Words>
  <Application>Microsoft Office PowerPoint</Application>
  <PresentationFormat>와이드스크린</PresentationFormat>
  <Paragraphs>442</Paragraphs>
  <Slides>35</Slides>
  <Notes>32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210 맨발의청춘 L</vt:lpstr>
      <vt:lpstr>Wingdings</vt:lpstr>
      <vt:lpstr>Euphemia</vt:lpstr>
      <vt:lpstr>맑은 고딕</vt:lpstr>
      <vt:lpstr>맑은 고딕</vt:lpstr>
      <vt:lpstr>210 맨발의청춘 B</vt:lpstr>
      <vt:lpstr>Arial</vt:lpstr>
      <vt:lpstr>줄무늬 디자인 파란색 16 x 9</vt:lpstr>
      <vt:lpstr>Man in the Wild</vt:lpstr>
      <vt:lpstr>목차</vt:lpstr>
      <vt:lpstr>게임 소개</vt:lpstr>
      <vt:lpstr>연구 목적</vt:lpstr>
      <vt:lpstr>중점 연구 분석</vt:lpstr>
      <vt:lpstr>게임 소개</vt:lpstr>
      <vt:lpstr>예상 게임플레이</vt:lpstr>
      <vt:lpstr>예상 게임플레이 (티저 영상제작)</vt:lpstr>
      <vt:lpstr>타 게임과의 비교</vt:lpstr>
      <vt:lpstr>타 게임과의 비교  - 배틀 그라운드</vt:lpstr>
      <vt:lpstr>타 게임과의 비교  - 배틀 그라운드</vt:lpstr>
      <vt:lpstr>타 게임과의 비교  - 배틀 그라운드</vt:lpstr>
      <vt:lpstr>타 게임과의 비교  - 배틀 그라운드</vt:lpstr>
      <vt:lpstr>개발 환경</vt:lpstr>
      <vt:lpstr>게임 특징</vt:lpstr>
      <vt:lpstr>게임 특징</vt:lpstr>
      <vt:lpstr>게임 배경</vt:lpstr>
      <vt:lpstr>게임 구성 </vt:lpstr>
      <vt:lpstr>플레이어</vt:lpstr>
      <vt:lpstr>맵</vt:lpstr>
      <vt:lpstr>중립 오브젝트</vt:lpstr>
      <vt:lpstr>아이템</vt:lpstr>
      <vt:lpstr>총기 강화</vt:lpstr>
      <vt:lpstr>보스 오브젝트</vt:lpstr>
      <vt:lpstr>게임 플레이</vt:lpstr>
      <vt:lpstr>조작 방법</vt:lpstr>
      <vt:lpstr>게임 진행</vt:lpstr>
      <vt:lpstr>기술적 요소</vt:lpstr>
      <vt:lpstr>클라이언트 / 기획 </vt:lpstr>
      <vt:lpstr>기술적 요소</vt:lpstr>
      <vt:lpstr>기술적 요소(네트워크)</vt:lpstr>
      <vt:lpstr>기술적 요소</vt:lpstr>
      <vt:lpstr>기술적 요소(그래픽)</vt:lpstr>
      <vt:lpstr>역할 분담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 in the Wild</dc:title>
  <dc:creator>병근</dc:creator>
  <cp:lastModifiedBy>박병근</cp:lastModifiedBy>
  <cp:revision>144</cp:revision>
  <dcterms:created xsi:type="dcterms:W3CDTF">2017-11-22T07:27:05Z</dcterms:created>
  <dcterms:modified xsi:type="dcterms:W3CDTF">2018-01-03T17:47:17Z</dcterms:modified>
</cp:coreProperties>
</file>